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8" r:id="rId2"/>
    <p:sldId id="270" r:id="rId3"/>
    <p:sldId id="269" r:id="rId4"/>
    <p:sldId id="280" r:id="rId5"/>
    <p:sldId id="282" r:id="rId6"/>
    <p:sldId id="271" r:id="rId7"/>
    <p:sldId id="263" r:id="rId8"/>
    <p:sldId id="264" r:id="rId9"/>
    <p:sldId id="265" r:id="rId10"/>
    <p:sldId id="272" r:id="rId11"/>
    <p:sldId id="267" r:id="rId12"/>
    <p:sldId id="283" r:id="rId13"/>
    <p:sldId id="285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6127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9" d="100"/>
          <a:sy n="89" d="100"/>
        </p:scale>
        <p:origin x="-300" y="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621B05-FFAA-450D-9372-E683AAF2289F}" type="datetimeFigureOut">
              <a:rPr lang="en-US" smtClean="0"/>
              <a:pPr/>
              <a:t>10/8/2019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75F1FC-89E1-4426-8614-E6E3A1BDFF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7718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8954B-FBE5-415C-BD4D-101C4F54CA2A}" type="datetimeFigureOut">
              <a:rPr lang="en-US" smtClean="0"/>
              <a:pPr/>
              <a:t>10/8/2019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E55DF-C8B8-41F9-A5BB-E90AF0C55F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8954B-FBE5-415C-BD4D-101C4F54CA2A}" type="datetimeFigureOut">
              <a:rPr lang="en-US" smtClean="0"/>
              <a:pPr/>
              <a:t>10/8/2019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E55DF-C8B8-41F9-A5BB-E90AF0C55F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8954B-FBE5-415C-BD4D-101C4F54CA2A}" type="datetimeFigureOut">
              <a:rPr lang="en-US" smtClean="0"/>
              <a:pPr/>
              <a:t>10/8/2019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E55DF-C8B8-41F9-A5BB-E90AF0C55F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8954B-FBE5-415C-BD4D-101C4F54CA2A}" type="datetimeFigureOut">
              <a:rPr lang="en-US" smtClean="0"/>
              <a:pPr/>
              <a:t>10/8/2019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E55DF-C8B8-41F9-A5BB-E90AF0C55F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8954B-FBE5-415C-BD4D-101C4F54CA2A}" type="datetimeFigureOut">
              <a:rPr lang="en-US" smtClean="0"/>
              <a:pPr/>
              <a:t>10/8/2019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E55DF-C8B8-41F9-A5BB-E90AF0C55F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8954B-FBE5-415C-BD4D-101C4F54CA2A}" type="datetimeFigureOut">
              <a:rPr lang="en-US" smtClean="0"/>
              <a:pPr/>
              <a:t>10/8/2019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E55DF-C8B8-41F9-A5BB-E90AF0C55F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8954B-FBE5-415C-BD4D-101C4F54CA2A}" type="datetimeFigureOut">
              <a:rPr lang="en-US" smtClean="0"/>
              <a:pPr/>
              <a:t>10/8/2019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E55DF-C8B8-41F9-A5BB-E90AF0C55F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8954B-FBE5-415C-BD4D-101C4F54CA2A}" type="datetimeFigureOut">
              <a:rPr lang="en-US" smtClean="0"/>
              <a:pPr/>
              <a:t>10/8/2019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E55DF-C8B8-41F9-A5BB-E90AF0C55F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8954B-FBE5-415C-BD4D-101C4F54CA2A}" type="datetimeFigureOut">
              <a:rPr lang="en-US" smtClean="0"/>
              <a:pPr/>
              <a:t>10/8/2019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E55DF-C8B8-41F9-A5BB-E90AF0C55F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8954B-FBE5-415C-BD4D-101C4F54CA2A}" type="datetimeFigureOut">
              <a:rPr lang="en-US" smtClean="0"/>
              <a:pPr/>
              <a:t>10/8/2019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E55DF-C8B8-41F9-A5BB-E90AF0C55F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8954B-FBE5-415C-BD4D-101C4F54CA2A}" type="datetimeFigureOut">
              <a:rPr lang="en-US" smtClean="0"/>
              <a:pPr/>
              <a:t>10/8/2019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E55DF-C8B8-41F9-A5BB-E90AF0C55F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78954B-FBE5-415C-BD4D-101C4F54CA2A}" type="datetimeFigureOut">
              <a:rPr lang="en-US" smtClean="0"/>
              <a:pPr/>
              <a:t>10/8/2019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EE55DF-C8B8-41F9-A5BB-E90AF0C55F8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gif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63" descr="Hinh_anh_nguoi_qua_guong_cau_lo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76500" y="2362200"/>
            <a:ext cx="4191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0" y="2286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800" b="1" dirty="0" smtClean="0">
                <a:solidFill>
                  <a:srgbClr val="92D050"/>
                </a:solidFill>
              </a:rPr>
              <a:t>BÀI 8: GƯƠNG CẦU LÕM</a:t>
            </a:r>
            <a:endParaRPr lang="vi-VN" sz="4800" b="1" dirty="0">
              <a:solidFill>
                <a:srgbClr val="92D05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52" name="Text Box 8"/>
          <p:cNvSpPr txBox="1">
            <a:spLocks noChangeArrowheads="1"/>
          </p:cNvSpPr>
          <p:nvPr/>
        </p:nvSpPr>
        <p:spPr bwMode="auto">
          <a:xfrm>
            <a:off x="142875" y="115888"/>
            <a:ext cx="8785225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err="1">
                <a:solidFill>
                  <a:srgbClr val="F16127"/>
                </a:solidFill>
              </a:rPr>
              <a:t>Ứng</a:t>
            </a:r>
            <a:r>
              <a:rPr lang="en-US" sz="2800" dirty="0">
                <a:solidFill>
                  <a:srgbClr val="F16127"/>
                </a:solidFill>
              </a:rPr>
              <a:t> </a:t>
            </a:r>
            <a:r>
              <a:rPr lang="en-US" sz="2800" dirty="0" err="1">
                <a:solidFill>
                  <a:srgbClr val="F16127"/>
                </a:solidFill>
              </a:rPr>
              <a:t>dụng</a:t>
            </a:r>
            <a:r>
              <a:rPr lang="en-US" sz="2800" dirty="0">
                <a:solidFill>
                  <a:srgbClr val="F16127"/>
                </a:solidFill>
              </a:rPr>
              <a:t> </a:t>
            </a:r>
            <a:r>
              <a:rPr lang="en-US" sz="2800" dirty="0" err="1">
                <a:solidFill>
                  <a:srgbClr val="F16127"/>
                </a:solidFill>
              </a:rPr>
              <a:t>thực</a:t>
            </a:r>
            <a:r>
              <a:rPr lang="en-US" sz="2800" dirty="0">
                <a:solidFill>
                  <a:srgbClr val="F16127"/>
                </a:solidFill>
              </a:rPr>
              <a:t> </a:t>
            </a:r>
            <a:r>
              <a:rPr lang="en-US" sz="2800" dirty="0" err="1">
                <a:solidFill>
                  <a:srgbClr val="F16127"/>
                </a:solidFill>
              </a:rPr>
              <a:t>tế</a:t>
            </a:r>
            <a:r>
              <a:rPr lang="en-US" sz="2800" dirty="0">
                <a:solidFill>
                  <a:srgbClr val="F16127"/>
                </a:solidFill>
              </a:rPr>
              <a:t> </a:t>
            </a:r>
            <a:r>
              <a:rPr lang="en-US" sz="2800" dirty="0" err="1">
                <a:solidFill>
                  <a:srgbClr val="F16127"/>
                </a:solidFill>
              </a:rPr>
              <a:t>của</a:t>
            </a:r>
            <a:r>
              <a:rPr lang="en-US" sz="2800" dirty="0">
                <a:solidFill>
                  <a:srgbClr val="F16127"/>
                </a:solidFill>
              </a:rPr>
              <a:t> </a:t>
            </a:r>
            <a:r>
              <a:rPr lang="en-US" sz="2800" dirty="0" err="1">
                <a:solidFill>
                  <a:srgbClr val="F16127"/>
                </a:solidFill>
              </a:rPr>
              <a:t>gương</a:t>
            </a:r>
            <a:r>
              <a:rPr lang="en-US" sz="2800" dirty="0">
                <a:solidFill>
                  <a:srgbClr val="F16127"/>
                </a:solidFill>
              </a:rPr>
              <a:t> </a:t>
            </a:r>
            <a:r>
              <a:rPr lang="en-US" sz="2800" dirty="0" err="1">
                <a:solidFill>
                  <a:srgbClr val="F16127"/>
                </a:solidFill>
              </a:rPr>
              <a:t>cầu</a:t>
            </a:r>
            <a:r>
              <a:rPr lang="en-US" sz="2800" dirty="0">
                <a:solidFill>
                  <a:srgbClr val="F16127"/>
                </a:solidFill>
              </a:rPr>
              <a:t> </a:t>
            </a:r>
            <a:r>
              <a:rPr lang="en-US" sz="2800" dirty="0" err="1">
                <a:solidFill>
                  <a:srgbClr val="F16127"/>
                </a:solidFill>
              </a:rPr>
              <a:t>lõm</a:t>
            </a:r>
            <a:r>
              <a:rPr lang="en-US" sz="2800" dirty="0">
                <a:solidFill>
                  <a:srgbClr val="F16127"/>
                </a:solidFill>
              </a:rPr>
              <a:t> </a:t>
            </a:r>
            <a:r>
              <a:rPr lang="en-US" sz="2800" dirty="0" err="1">
                <a:solidFill>
                  <a:srgbClr val="F16127"/>
                </a:solidFill>
              </a:rPr>
              <a:t>là</a:t>
            </a:r>
            <a:r>
              <a:rPr lang="en-US" sz="2800" dirty="0">
                <a:solidFill>
                  <a:srgbClr val="F16127"/>
                </a:solidFill>
              </a:rPr>
              <a:t>: </a:t>
            </a:r>
            <a:r>
              <a:rPr lang="en-US" sz="2800" dirty="0" err="1">
                <a:solidFill>
                  <a:srgbClr val="F16127"/>
                </a:solidFill>
              </a:rPr>
              <a:t>Nung</a:t>
            </a:r>
            <a:r>
              <a:rPr lang="en-US" sz="2800" dirty="0">
                <a:solidFill>
                  <a:srgbClr val="F16127"/>
                </a:solidFill>
              </a:rPr>
              <a:t> </a:t>
            </a:r>
            <a:r>
              <a:rPr lang="en-US" sz="2800" dirty="0" err="1">
                <a:solidFill>
                  <a:srgbClr val="F16127"/>
                </a:solidFill>
              </a:rPr>
              <a:t>nóng</a:t>
            </a:r>
            <a:r>
              <a:rPr lang="en-US" sz="2800" dirty="0">
                <a:solidFill>
                  <a:srgbClr val="F16127"/>
                </a:solidFill>
              </a:rPr>
              <a:t> </a:t>
            </a:r>
            <a:r>
              <a:rPr lang="en-US" sz="2800" dirty="0" err="1">
                <a:solidFill>
                  <a:srgbClr val="F16127"/>
                </a:solidFill>
              </a:rPr>
              <a:t>vật</a:t>
            </a:r>
            <a:r>
              <a:rPr lang="en-US" sz="2800" dirty="0">
                <a:solidFill>
                  <a:srgbClr val="F16127"/>
                </a:solidFill>
              </a:rPr>
              <a:t>, </a:t>
            </a:r>
            <a:r>
              <a:rPr lang="en-US" sz="2800" dirty="0" err="1">
                <a:solidFill>
                  <a:srgbClr val="F16127"/>
                </a:solidFill>
              </a:rPr>
              <a:t>trong</a:t>
            </a:r>
            <a:r>
              <a:rPr lang="en-US" sz="2800" dirty="0">
                <a:solidFill>
                  <a:srgbClr val="F16127"/>
                </a:solidFill>
              </a:rPr>
              <a:t> y </a:t>
            </a:r>
            <a:r>
              <a:rPr lang="en-US" sz="2800" dirty="0" err="1">
                <a:solidFill>
                  <a:srgbClr val="F16127"/>
                </a:solidFill>
              </a:rPr>
              <a:t>tế</a:t>
            </a:r>
            <a:r>
              <a:rPr lang="en-US" sz="2800" dirty="0">
                <a:solidFill>
                  <a:srgbClr val="F16127"/>
                </a:solidFill>
              </a:rPr>
              <a:t>, </a:t>
            </a:r>
            <a:r>
              <a:rPr lang="en-US" sz="2800" dirty="0" err="1">
                <a:solidFill>
                  <a:srgbClr val="F16127"/>
                </a:solidFill>
              </a:rPr>
              <a:t>làm</a:t>
            </a:r>
            <a:r>
              <a:rPr lang="en-US" sz="2800" dirty="0">
                <a:solidFill>
                  <a:srgbClr val="F16127"/>
                </a:solidFill>
              </a:rPr>
              <a:t> </a:t>
            </a:r>
            <a:r>
              <a:rPr lang="en-US" sz="2800" dirty="0" err="1">
                <a:solidFill>
                  <a:srgbClr val="F16127"/>
                </a:solidFill>
              </a:rPr>
              <a:t>gương</a:t>
            </a:r>
            <a:r>
              <a:rPr lang="en-US" sz="2800" dirty="0">
                <a:solidFill>
                  <a:srgbClr val="F16127"/>
                </a:solidFill>
              </a:rPr>
              <a:t> </a:t>
            </a:r>
            <a:r>
              <a:rPr lang="en-US" sz="2800" dirty="0" err="1">
                <a:solidFill>
                  <a:srgbClr val="F16127"/>
                </a:solidFill>
              </a:rPr>
              <a:t>trang</a:t>
            </a:r>
            <a:r>
              <a:rPr lang="en-US" sz="2800" dirty="0">
                <a:solidFill>
                  <a:srgbClr val="F16127"/>
                </a:solidFill>
              </a:rPr>
              <a:t> </a:t>
            </a:r>
            <a:r>
              <a:rPr lang="en-US" sz="2800" dirty="0" err="1">
                <a:solidFill>
                  <a:srgbClr val="F16127"/>
                </a:solidFill>
              </a:rPr>
              <a:t>điểm</a:t>
            </a:r>
            <a:r>
              <a:rPr lang="en-US" sz="2800" dirty="0">
                <a:solidFill>
                  <a:srgbClr val="F16127"/>
                </a:solidFill>
              </a:rPr>
              <a:t> </a:t>
            </a:r>
            <a:r>
              <a:rPr lang="en-US" sz="2800" dirty="0" err="1">
                <a:solidFill>
                  <a:srgbClr val="F16127"/>
                </a:solidFill>
              </a:rPr>
              <a:t>cho</a:t>
            </a:r>
            <a:r>
              <a:rPr lang="en-US" sz="2800" dirty="0">
                <a:solidFill>
                  <a:srgbClr val="F16127"/>
                </a:solidFill>
              </a:rPr>
              <a:t> </a:t>
            </a:r>
            <a:r>
              <a:rPr lang="en-US" sz="2800" dirty="0" err="1">
                <a:solidFill>
                  <a:srgbClr val="F16127"/>
                </a:solidFill>
              </a:rPr>
              <a:t>các</a:t>
            </a:r>
            <a:r>
              <a:rPr lang="en-US" sz="2800" dirty="0">
                <a:solidFill>
                  <a:srgbClr val="F16127"/>
                </a:solidFill>
              </a:rPr>
              <a:t> </a:t>
            </a:r>
            <a:r>
              <a:rPr lang="en-US" sz="2800" dirty="0" err="1">
                <a:solidFill>
                  <a:srgbClr val="F16127"/>
                </a:solidFill>
              </a:rPr>
              <a:t>diễn</a:t>
            </a:r>
            <a:r>
              <a:rPr lang="en-US" sz="2800" dirty="0">
                <a:solidFill>
                  <a:srgbClr val="F16127"/>
                </a:solidFill>
              </a:rPr>
              <a:t> </a:t>
            </a:r>
            <a:r>
              <a:rPr lang="en-US" sz="2800" dirty="0" err="1">
                <a:solidFill>
                  <a:srgbClr val="F16127"/>
                </a:solidFill>
              </a:rPr>
              <a:t>viên</a:t>
            </a:r>
            <a:r>
              <a:rPr lang="en-US" sz="2800" dirty="0">
                <a:solidFill>
                  <a:srgbClr val="F16127"/>
                </a:solidFill>
              </a:rPr>
              <a:t>, </a:t>
            </a:r>
            <a:r>
              <a:rPr lang="en-US" sz="2800" dirty="0" err="1">
                <a:solidFill>
                  <a:srgbClr val="F16127"/>
                </a:solidFill>
              </a:rPr>
              <a:t>làm</a:t>
            </a:r>
            <a:r>
              <a:rPr lang="en-US" sz="2800" dirty="0">
                <a:solidFill>
                  <a:srgbClr val="F16127"/>
                </a:solidFill>
              </a:rPr>
              <a:t> </a:t>
            </a:r>
            <a:r>
              <a:rPr lang="en-US" sz="2800" dirty="0" err="1">
                <a:solidFill>
                  <a:srgbClr val="F16127"/>
                </a:solidFill>
              </a:rPr>
              <a:t>các</a:t>
            </a:r>
            <a:r>
              <a:rPr lang="en-US" sz="2800" dirty="0">
                <a:solidFill>
                  <a:srgbClr val="F16127"/>
                </a:solidFill>
              </a:rPr>
              <a:t> </a:t>
            </a:r>
            <a:r>
              <a:rPr lang="en-US" sz="2800" dirty="0" err="1">
                <a:solidFill>
                  <a:srgbClr val="F16127"/>
                </a:solidFill>
              </a:rPr>
              <a:t>pha</a:t>
            </a:r>
            <a:r>
              <a:rPr lang="en-US" sz="2800" dirty="0">
                <a:solidFill>
                  <a:srgbClr val="F16127"/>
                </a:solidFill>
              </a:rPr>
              <a:t> </a:t>
            </a:r>
            <a:r>
              <a:rPr lang="en-US" sz="2800" dirty="0" err="1">
                <a:solidFill>
                  <a:srgbClr val="F16127"/>
                </a:solidFill>
              </a:rPr>
              <a:t>đèn</a:t>
            </a:r>
            <a:r>
              <a:rPr lang="en-US" sz="2800" dirty="0">
                <a:solidFill>
                  <a:srgbClr val="F16127"/>
                </a:solidFill>
              </a:rPr>
              <a:t> (</a:t>
            </a:r>
            <a:r>
              <a:rPr lang="en-US" sz="2800" dirty="0" err="1">
                <a:solidFill>
                  <a:srgbClr val="F16127"/>
                </a:solidFill>
              </a:rPr>
              <a:t>đèn</a:t>
            </a:r>
            <a:r>
              <a:rPr lang="en-US" sz="2800" dirty="0">
                <a:solidFill>
                  <a:srgbClr val="F16127"/>
                </a:solidFill>
              </a:rPr>
              <a:t> pin, </a:t>
            </a:r>
            <a:r>
              <a:rPr lang="en-US" sz="2800" dirty="0" err="1">
                <a:solidFill>
                  <a:srgbClr val="F16127"/>
                </a:solidFill>
              </a:rPr>
              <a:t>đèn</a:t>
            </a:r>
            <a:r>
              <a:rPr lang="en-US" sz="2800" dirty="0">
                <a:solidFill>
                  <a:srgbClr val="F16127"/>
                </a:solidFill>
              </a:rPr>
              <a:t> ô </a:t>
            </a:r>
            <a:r>
              <a:rPr lang="en-US" sz="2800" dirty="0" err="1">
                <a:solidFill>
                  <a:srgbClr val="F16127"/>
                </a:solidFill>
              </a:rPr>
              <a:t>tô</a:t>
            </a:r>
            <a:r>
              <a:rPr lang="en-US" sz="2800" dirty="0">
                <a:solidFill>
                  <a:srgbClr val="F16127"/>
                </a:solidFill>
              </a:rPr>
              <a:t>), </a:t>
            </a:r>
            <a:r>
              <a:rPr lang="en-US" sz="2800" dirty="0" err="1">
                <a:solidFill>
                  <a:srgbClr val="F16127"/>
                </a:solidFill>
              </a:rPr>
              <a:t>chế</a:t>
            </a:r>
            <a:r>
              <a:rPr lang="en-US" sz="2800" dirty="0">
                <a:solidFill>
                  <a:srgbClr val="F16127"/>
                </a:solidFill>
              </a:rPr>
              <a:t> </a:t>
            </a:r>
            <a:r>
              <a:rPr lang="en-US" sz="2800" dirty="0" err="1">
                <a:solidFill>
                  <a:srgbClr val="F16127"/>
                </a:solidFill>
              </a:rPr>
              <a:t>tạo</a:t>
            </a:r>
            <a:r>
              <a:rPr lang="en-US" sz="2800" dirty="0">
                <a:solidFill>
                  <a:srgbClr val="F16127"/>
                </a:solidFill>
              </a:rPr>
              <a:t> </a:t>
            </a:r>
            <a:r>
              <a:rPr lang="en-US" sz="2800" dirty="0" err="1">
                <a:solidFill>
                  <a:srgbClr val="F16127"/>
                </a:solidFill>
              </a:rPr>
              <a:t>kính</a:t>
            </a:r>
            <a:r>
              <a:rPr lang="en-US" sz="2800" dirty="0">
                <a:solidFill>
                  <a:srgbClr val="F16127"/>
                </a:solidFill>
              </a:rPr>
              <a:t> </a:t>
            </a:r>
            <a:r>
              <a:rPr lang="en-US" sz="2800" dirty="0" err="1">
                <a:solidFill>
                  <a:srgbClr val="F16127"/>
                </a:solidFill>
              </a:rPr>
              <a:t>thiên</a:t>
            </a:r>
            <a:r>
              <a:rPr lang="en-US" sz="2800" dirty="0">
                <a:solidFill>
                  <a:srgbClr val="F16127"/>
                </a:solidFill>
              </a:rPr>
              <a:t> </a:t>
            </a:r>
            <a:r>
              <a:rPr lang="en-US" sz="2800" dirty="0" err="1">
                <a:solidFill>
                  <a:srgbClr val="F16127"/>
                </a:solidFill>
              </a:rPr>
              <a:t>văn</a:t>
            </a:r>
            <a:r>
              <a:rPr lang="en-US" sz="2800" dirty="0">
                <a:solidFill>
                  <a:srgbClr val="F16127"/>
                </a:solidFill>
              </a:rPr>
              <a:t>, ...</a:t>
            </a:r>
          </a:p>
          <a:p>
            <a:pPr>
              <a:spcBef>
                <a:spcPct val="50000"/>
              </a:spcBef>
            </a:pPr>
            <a:endParaRPr lang="en-US" sz="2800" dirty="0">
              <a:solidFill>
                <a:srgbClr val="F16127"/>
              </a:solidFill>
            </a:endParaRPr>
          </a:p>
        </p:txBody>
      </p:sp>
      <p:pic>
        <p:nvPicPr>
          <p:cNvPr id="82953" name="Picture 9" descr="kham ra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35263" y="1484313"/>
            <a:ext cx="2844800" cy="313213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82954" name="Picture 10" descr="concavemakeupmirro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16575" y="1484313"/>
            <a:ext cx="3527425" cy="316706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215900" y="4760913"/>
            <a:ext cx="2284413" cy="1778000"/>
            <a:chOff x="864" y="528"/>
            <a:chExt cx="1439" cy="1120"/>
          </a:xfrm>
        </p:grpSpPr>
        <p:sp>
          <p:nvSpPr>
            <p:cNvPr id="82956" name="Freeform 28"/>
            <p:cNvSpPr>
              <a:spLocks/>
            </p:cNvSpPr>
            <p:nvPr/>
          </p:nvSpPr>
          <p:spPr bwMode="auto">
            <a:xfrm>
              <a:off x="1708" y="552"/>
              <a:ext cx="502" cy="711"/>
            </a:xfrm>
            <a:custGeom>
              <a:avLst/>
              <a:gdLst>
                <a:gd name="T0" fmla="*/ 320 w 502"/>
                <a:gd name="T1" fmla="*/ 0 h 711"/>
                <a:gd name="T2" fmla="*/ 132 w 502"/>
                <a:gd name="T3" fmla="*/ 167 h 711"/>
                <a:gd name="T4" fmla="*/ 115 w 502"/>
                <a:gd name="T5" fmla="*/ 324 h 711"/>
                <a:gd name="T6" fmla="*/ 0 w 502"/>
                <a:gd name="T7" fmla="*/ 426 h 711"/>
                <a:gd name="T8" fmla="*/ 28 w 502"/>
                <a:gd name="T9" fmla="*/ 521 h 711"/>
                <a:gd name="T10" fmla="*/ 95 w 502"/>
                <a:gd name="T11" fmla="*/ 674 h 711"/>
                <a:gd name="T12" fmla="*/ 202 w 502"/>
                <a:gd name="T13" fmla="*/ 645 h 711"/>
                <a:gd name="T14" fmla="*/ 337 w 502"/>
                <a:gd name="T15" fmla="*/ 711 h 711"/>
                <a:gd name="T16" fmla="*/ 502 w 502"/>
                <a:gd name="T17" fmla="*/ 643 h 7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02"/>
                <a:gd name="T28" fmla="*/ 0 h 711"/>
                <a:gd name="T29" fmla="*/ 502 w 502"/>
                <a:gd name="T30" fmla="*/ 711 h 71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02" h="711">
                  <a:moveTo>
                    <a:pt x="320" y="0"/>
                  </a:moveTo>
                  <a:lnTo>
                    <a:pt x="132" y="167"/>
                  </a:lnTo>
                  <a:lnTo>
                    <a:pt x="115" y="324"/>
                  </a:lnTo>
                  <a:lnTo>
                    <a:pt x="0" y="426"/>
                  </a:lnTo>
                  <a:lnTo>
                    <a:pt x="28" y="521"/>
                  </a:lnTo>
                  <a:lnTo>
                    <a:pt x="95" y="674"/>
                  </a:lnTo>
                  <a:lnTo>
                    <a:pt x="202" y="645"/>
                  </a:lnTo>
                  <a:lnTo>
                    <a:pt x="337" y="711"/>
                  </a:lnTo>
                  <a:lnTo>
                    <a:pt x="502" y="643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C0C0C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 charset="0"/>
              </a:endParaRPr>
            </a:p>
          </p:txBody>
        </p:sp>
        <p:sp>
          <p:nvSpPr>
            <p:cNvPr id="47" name="Oval 29"/>
            <p:cNvSpPr>
              <a:spLocks noChangeArrowheads="1"/>
            </p:cNvSpPr>
            <p:nvPr/>
          </p:nvSpPr>
          <p:spPr bwMode="auto">
            <a:xfrm rot="10279680">
              <a:off x="1966" y="528"/>
              <a:ext cx="337" cy="67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107763" dir="8100000" algn="ctr" rotWithShape="0">
                <a:schemeClr val="bg2">
                  <a:alpha val="50000"/>
                </a:schemeClr>
              </a:outerShdw>
            </a:effectLst>
          </p:spPr>
          <p:txBody>
            <a:bodyPr rot="10800000"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48" name="Oval 30"/>
            <p:cNvSpPr>
              <a:spLocks noChangeArrowheads="1"/>
            </p:cNvSpPr>
            <p:nvPr/>
          </p:nvSpPr>
          <p:spPr bwMode="auto">
            <a:xfrm rot="10341588">
              <a:off x="1989" y="572"/>
              <a:ext cx="300" cy="585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rgbClr val="D2DFEE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49" name="Freeform 31"/>
            <p:cNvSpPr>
              <a:spLocks/>
            </p:cNvSpPr>
            <p:nvPr/>
          </p:nvSpPr>
          <p:spPr bwMode="auto">
            <a:xfrm rot="-158215">
              <a:off x="902" y="983"/>
              <a:ext cx="914" cy="665"/>
            </a:xfrm>
            <a:custGeom>
              <a:avLst/>
              <a:gdLst/>
              <a:ahLst/>
              <a:cxnLst>
                <a:cxn ang="0">
                  <a:pos x="833" y="0"/>
                </a:cxn>
                <a:cxn ang="0">
                  <a:pos x="8" y="404"/>
                </a:cxn>
                <a:cxn ang="0">
                  <a:pos x="0" y="501"/>
                </a:cxn>
                <a:cxn ang="0">
                  <a:pos x="29" y="595"/>
                </a:cxn>
                <a:cxn ang="0">
                  <a:pos x="92" y="665"/>
                </a:cxn>
                <a:cxn ang="0">
                  <a:pos x="914" y="266"/>
                </a:cxn>
              </a:cxnLst>
              <a:rect l="0" t="0" r="r" b="b"/>
              <a:pathLst>
                <a:path w="914" h="665">
                  <a:moveTo>
                    <a:pt x="833" y="0"/>
                  </a:moveTo>
                  <a:lnTo>
                    <a:pt x="8" y="404"/>
                  </a:lnTo>
                  <a:lnTo>
                    <a:pt x="0" y="501"/>
                  </a:lnTo>
                  <a:lnTo>
                    <a:pt x="29" y="595"/>
                  </a:lnTo>
                  <a:lnTo>
                    <a:pt x="92" y="665"/>
                  </a:lnTo>
                  <a:lnTo>
                    <a:pt x="914" y="266"/>
                  </a:lnTo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0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2960" name="Arc 32"/>
            <p:cNvSpPr>
              <a:spLocks/>
            </p:cNvSpPr>
            <p:nvPr/>
          </p:nvSpPr>
          <p:spPr bwMode="auto">
            <a:xfrm rot="-9345897">
              <a:off x="979" y="1399"/>
              <a:ext cx="336" cy="217"/>
            </a:xfrm>
            <a:custGeom>
              <a:avLst/>
              <a:gdLst>
                <a:gd name="T0" fmla="*/ 3 w 21600"/>
                <a:gd name="T1" fmla="*/ 0 h 18870"/>
                <a:gd name="T2" fmla="*/ 5 w 21600"/>
                <a:gd name="T3" fmla="*/ 2 h 18870"/>
                <a:gd name="T4" fmla="*/ 0 w 21600"/>
                <a:gd name="T5" fmla="*/ 2 h 18870"/>
                <a:gd name="T6" fmla="*/ 0 60000 65536"/>
                <a:gd name="T7" fmla="*/ 0 60000 65536"/>
                <a:gd name="T8" fmla="*/ 0 60000 65536"/>
                <a:gd name="T9" fmla="*/ 0 w 21600"/>
                <a:gd name="T10" fmla="*/ 0 h 18870"/>
                <a:gd name="T11" fmla="*/ 21600 w 21600"/>
                <a:gd name="T12" fmla="*/ 18870 h 1887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8870" fill="none" extrusionOk="0">
                  <a:moveTo>
                    <a:pt x="10511" y="-1"/>
                  </a:moveTo>
                  <a:cubicBezTo>
                    <a:pt x="17356" y="3813"/>
                    <a:pt x="21600" y="11034"/>
                    <a:pt x="21600" y="18870"/>
                  </a:cubicBezTo>
                </a:path>
                <a:path w="21600" h="18870" stroke="0" extrusionOk="0">
                  <a:moveTo>
                    <a:pt x="10511" y="-1"/>
                  </a:moveTo>
                  <a:cubicBezTo>
                    <a:pt x="17356" y="3813"/>
                    <a:pt x="21600" y="11034"/>
                    <a:pt x="21600" y="18870"/>
                  </a:cubicBezTo>
                  <a:lnTo>
                    <a:pt x="0" y="1887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endParaRPr lang="en-US">
                <a:latin typeface="Arial" charset="0"/>
              </a:endParaRPr>
            </a:p>
          </p:txBody>
        </p:sp>
        <p:sp>
          <p:nvSpPr>
            <p:cNvPr id="82961" name="AutoShape 33"/>
            <p:cNvSpPr>
              <a:spLocks noChangeArrowheads="1"/>
            </p:cNvSpPr>
            <p:nvPr/>
          </p:nvSpPr>
          <p:spPr bwMode="auto">
            <a:xfrm rot="-1634725">
              <a:off x="1471" y="1024"/>
              <a:ext cx="144" cy="48"/>
            </a:xfrm>
            <a:prstGeom prst="cube">
              <a:avLst>
                <a:gd name="adj" fmla="val 26519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  <p:sp>
          <p:nvSpPr>
            <p:cNvPr id="82962" name="Arc 34"/>
            <p:cNvSpPr>
              <a:spLocks/>
            </p:cNvSpPr>
            <p:nvPr/>
          </p:nvSpPr>
          <p:spPr bwMode="auto">
            <a:xfrm rot="-9345897">
              <a:off x="1690" y="1008"/>
              <a:ext cx="336" cy="217"/>
            </a:xfrm>
            <a:custGeom>
              <a:avLst/>
              <a:gdLst>
                <a:gd name="T0" fmla="*/ 3 w 21600"/>
                <a:gd name="T1" fmla="*/ 0 h 18870"/>
                <a:gd name="T2" fmla="*/ 5 w 21600"/>
                <a:gd name="T3" fmla="*/ 2 h 18870"/>
                <a:gd name="T4" fmla="*/ 0 w 21600"/>
                <a:gd name="T5" fmla="*/ 2 h 18870"/>
                <a:gd name="T6" fmla="*/ 0 60000 65536"/>
                <a:gd name="T7" fmla="*/ 0 60000 65536"/>
                <a:gd name="T8" fmla="*/ 0 60000 65536"/>
                <a:gd name="T9" fmla="*/ 0 w 21600"/>
                <a:gd name="T10" fmla="*/ 0 h 18870"/>
                <a:gd name="T11" fmla="*/ 21600 w 21600"/>
                <a:gd name="T12" fmla="*/ 18870 h 1887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8870" fill="none" extrusionOk="0">
                  <a:moveTo>
                    <a:pt x="10511" y="-1"/>
                  </a:moveTo>
                  <a:cubicBezTo>
                    <a:pt x="17356" y="3813"/>
                    <a:pt x="21600" y="11034"/>
                    <a:pt x="21600" y="18870"/>
                  </a:cubicBezTo>
                </a:path>
                <a:path w="21600" h="18870" stroke="0" extrusionOk="0">
                  <a:moveTo>
                    <a:pt x="10511" y="-1"/>
                  </a:moveTo>
                  <a:cubicBezTo>
                    <a:pt x="17356" y="3813"/>
                    <a:pt x="21600" y="11034"/>
                    <a:pt x="21600" y="18870"/>
                  </a:cubicBezTo>
                  <a:lnTo>
                    <a:pt x="0" y="1887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endParaRPr lang="en-US">
                <a:latin typeface="Arial" charset="0"/>
              </a:endParaRPr>
            </a:p>
          </p:txBody>
        </p:sp>
        <p:sp>
          <p:nvSpPr>
            <p:cNvPr id="82963" name="Line 35"/>
            <p:cNvSpPr>
              <a:spLocks noChangeShapeType="1"/>
            </p:cNvSpPr>
            <p:nvPr/>
          </p:nvSpPr>
          <p:spPr bwMode="auto">
            <a:xfrm rot="21441785" flipV="1">
              <a:off x="1023" y="1042"/>
              <a:ext cx="720" cy="336"/>
            </a:xfrm>
            <a:prstGeom prst="line">
              <a:avLst/>
            </a:prstGeom>
            <a:noFill/>
            <a:ln w="9525">
              <a:solidFill>
                <a:srgbClr val="9FCCC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64" name="Line 36"/>
            <p:cNvSpPr>
              <a:spLocks noChangeShapeType="1"/>
            </p:cNvSpPr>
            <p:nvPr/>
          </p:nvSpPr>
          <p:spPr bwMode="auto">
            <a:xfrm rot="21441785" flipV="1">
              <a:off x="1025" y="1090"/>
              <a:ext cx="720" cy="336"/>
            </a:xfrm>
            <a:prstGeom prst="line">
              <a:avLst/>
            </a:prstGeom>
            <a:noFill/>
            <a:ln w="9525">
              <a:solidFill>
                <a:srgbClr val="9FCCC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65" name="Line 37"/>
            <p:cNvSpPr>
              <a:spLocks noChangeShapeType="1"/>
            </p:cNvSpPr>
            <p:nvPr/>
          </p:nvSpPr>
          <p:spPr bwMode="auto">
            <a:xfrm rot="21441785" flipV="1">
              <a:off x="1039" y="1137"/>
              <a:ext cx="720" cy="336"/>
            </a:xfrm>
            <a:prstGeom prst="line">
              <a:avLst/>
            </a:prstGeom>
            <a:noFill/>
            <a:ln w="9525">
              <a:solidFill>
                <a:srgbClr val="9FCCC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66" name="Line 38"/>
            <p:cNvSpPr>
              <a:spLocks noChangeShapeType="1"/>
            </p:cNvSpPr>
            <p:nvPr/>
          </p:nvSpPr>
          <p:spPr bwMode="auto">
            <a:xfrm rot="21441785" flipV="1">
              <a:off x="1023" y="1042"/>
              <a:ext cx="720" cy="336"/>
            </a:xfrm>
            <a:prstGeom prst="line">
              <a:avLst/>
            </a:prstGeom>
            <a:noFill/>
            <a:ln w="9525">
              <a:solidFill>
                <a:srgbClr val="9FCCC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67" name="Line 39"/>
            <p:cNvSpPr>
              <a:spLocks noChangeShapeType="1"/>
            </p:cNvSpPr>
            <p:nvPr/>
          </p:nvSpPr>
          <p:spPr bwMode="auto">
            <a:xfrm rot="21441785" flipV="1">
              <a:off x="1065" y="1184"/>
              <a:ext cx="720" cy="336"/>
            </a:xfrm>
            <a:prstGeom prst="line">
              <a:avLst/>
            </a:prstGeom>
            <a:noFill/>
            <a:ln w="9525">
              <a:solidFill>
                <a:srgbClr val="9FCCC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68" name="Line 40"/>
            <p:cNvSpPr>
              <a:spLocks noChangeShapeType="1"/>
            </p:cNvSpPr>
            <p:nvPr/>
          </p:nvSpPr>
          <p:spPr bwMode="auto">
            <a:xfrm rot="21441785" flipV="1">
              <a:off x="1091" y="1219"/>
              <a:ext cx="720" cy="336"/>
            </a:xfrm>
            <a:prstGeom prst="line">
              <a:avLst/>
            </a:prstGeom>
            <a:noFill/>
            <a:ln w="9525">
              <a:solidFill>
                <a:srgbClr val="9FCCC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69" name="AutoShape 41"/>
            <p:cNvSpPr>
              <a:spLocks noChangeArrowheads="1"/>
            </p:cNvSpPr>
            <p:nvPr/>
          </p:nvSpPr>
          <p:spPr bwMode="auto">
            <a:xfrm rot="-6667123">
              <a:off x="935" y="1321"/>
              <a:ext cx="241" cy="384"/>
            </a:xfrm>
            <a:custGeom>
              <a:avLst/>
              <a:gdLst>
                <a:gd name="T0" fmla="*/ 1 w 21600"/>
                <a:gd name="T1" fmla="*/ 0 h 21600"/>
                <a:gd name="T2" fmla="*/ 0 w 21600"/>
                <a:gd name="T3" fmla="*/ 1 h 21600"/>
                <a:gd name="T4" fmla="*/ 1 w 21600"/>
                <a:gd name="T5" fmla="*/ 0 h 21600"/>
                <a:gd name="T6" fmla="*/ 2 w 21600"/>
                <a:gd name="T7" fmla="*/ 1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344 w 21600"/>
                <a:gd name="T13" fmla="*/ 0 h 21600"/>
                <a:gd name="T14" fmla="*/ 20256 w 21600"/>
                <a:gd name="T15" fmla="*/ 607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3382" y="4256"/>
                  </a:moveTo>
                  <a:cubicBezTo>
                    <a:pt x="5260" y="2128"/>
                    <a:pt x="7961" y="908"/>
                    <a:pt x="10800" y="909"/>
                  </a:cubicBezTo>
                  <a:cubicBezTo>
                    <a:pt x="13638" y="909"/>
                    <a:pt x="16339" y="2128"/>
                    <a:pt x="18217" y="4256"/>
                  </a:cubicBezTo>
                  <a:lnTo>
                    <a:pt x="18898" y="3655"/>
                  </a:lnTo>
                  <a:cubicBezTo>
                    <a:pt x="16848" y="1331"/>
                    <a:pt x="13899" y="-1"/>
                    <a:pt x="10799" y="0"/>
                  </a:cubicBezTo>
                  <a:cubicBezTo>
                    <a:pt x="7700" y="0"/>
                    <a:pt x="4751" y="1331"/>
                    <a:pt x="2701" y="3655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chemeClr val="tx2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endParaRPr lang="en-US">
                <a:latin typeface="Arial" charset="0"/>
              </a:endParaRPr>
            </a:p>
          </p:txBody>
        </p:sp>
        <p:sp>
          <p:nvSpPr>
            <p:cNvPr id="82970" name="Arc 42"/>
            <p:cNvSpPr>
              <a:spLocks/>
            </p:cNvSpPr>
            <p:nvPr/>
          </p:nvSpPr>
          <p:spPr bwMode="auto">
            <a:xfrm rot="-10022003">
              <a:off x="1792" y="911"/>
              <a:ext cx="349" cy="297"/>
            </a:xfrm>
            <a:custGeom>
              <a:avLst/>
              <a:gdLst>
                <a:gd name="T0" fmla="*/ 3 w 21600"/>
                <a:gd name="T1" fmla="*/ 0 h 18870"/>
                <a:gd name="T2" fmla="*/ 6 w 21600"/>
                <a:gd name="T3" fmla="*/ 5 h 18870"/>
                <a:gd name="T4" fmla="*/ 0 w 21600"/>
                <a:gd name="T5" fmla="*/ 5 h 18870"/>
                <a:gd name="T6" fmla="*/ 0 60000 65536"/>
                <a:gd name="T7" fmla="*/ 0 60000 65536"/>
                <a:gd name="T8" fmla="*/ 0 60000 65536"/>
                <a:gd name="T9" fmla="*/ 0 w 21600"/>
                <a:gd name="T10" fmla="*/ 0 h 18870"/>
                <a:gd name="T11" fmla="*/ 21600 w 21600"/>
                <a:gd name="T12" fmla="*/ 18870 h 1887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8870" fill="none" extrusionOk="0">
                  <a:moveTo>
                    <a:pt x="10511" y="-1"/>
                  </a:moveTo>
                  <a:cubicBezTo>
                    <a:pt x="17356" y="3813"/>
                    <a:pt x="21600" y="11034"/>
                    <a:pt x="21600" y="18870"/>
                  </a:cubicBezTo>
                </a:path>
                <a:path w="21600" h="18870" stroke="0" extrusionOk="0">
                  <a:moveTo>
                    <a:pt x="10511" y="-1"/>
                  </a:moveTo>
                  <a:cubicBezTo>
                    <a:pt x="17356" y="3813"/>
                    <a:pt x="21600" y="11034"/>
                    <a:pt x="21600" y="18870"/>
                  </a:cubicBezTo>
                  <a:lnTo>
                    <a:pt x="0" y="1887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endParaRPr lang="en-US">
                <a:latin typeface="Arial" charset="0"/>
              </a:endParaRPr>
            </a:p>
          </p:txBody>
        </p:sp>
        <p:sp>
          <p:nvSpPr>
            <p:cNvPr id="82971" name="Oval 43"/>
            <p:cNvSpPr>
              <a:spLocks noChangeArrowheads="1"/>
            </p:cNvSpPr>
            <p:nvPr/>
          </p:nvSpPr>
          <p:spPr bwMode="auto">
            <a:xfrm rot="-495235">
              <a:off x="2016" y="600"/>
              <a:ext cx="240" cy="550"/>
            </a:xfrm>
            <a:prstGeom prst="ellipse">
              <a:avLst/>
            </a:prstGeom>
            <a:solidFill>
              <a:srgbClr val="D7D7D7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  <p:sp>
          <p:nvSpPr>
            <p:cNvPr id="82972" name="AutoShape 44"/>
            <p:cNvSpPr>
              <a:spLocks noChangeArrowheads="1"/>
            </p:cNvSpPr>
            <p:nvPr/>
          </p:nvSpPr>
          <p:spPr bwMode="auto">
            <a:xfrm rot="8919793">
              <a:off x="2112" y="768"/>
              <a:ext cx="96" cy="192"/>
            </a:xfrm>
            <a:prstGeom prst="moon">
              <a:avLst>
                <a:gd name="adj" fmla="val 0"/>
              </a:avLst>
            </a:prstGeom>
            <a:solidFill>
              <a:schemeClr val="accent1"/>
            </a:solidFill>
            <a:ln w="9525">
              <a:solidFill>
                <a:srgbClr val="9D9D9D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endParaRPr lang="en-US">
                <a:latin typeface="Arial" charset="0"/>
              </a:endParaRPr>
            </a:p>
          </p:txBody>
        </p:sp>
      </p:grpSp>
      <p:pic>
        <p:nvPicPr>
          <p:cNvPr id="82973" name="Picture 29" descr="ANd9GcTvSyTnMTBnHwKavI_HButSDIgq21oIDn4PrE2-XPCVOXPB-PvOt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92500" y="4733925"/>
            <a:ext cx="2124075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74" name="Picture 30" descr="ANd9GcQOHYW34CVzkqW4Qy4u-9DEYombAPqMtuvONNie6c3ul3w5eT7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84888" y="4641850"/>
            <a:ext cx="2590800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5" y="1461846"/>
            <a:ext cx="2524872" cy="313973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9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9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29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29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29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29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29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29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29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29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5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-23813" y="100418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2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ô hay </a:t>
            </a:r>
            <a:r>
              <a:rPr lang="en-US" sz="2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gắn</a:t>
            </a:r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gương</a:t>
            </a:r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lõm</a:t>
            </a:r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2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lái</a:t>
            </a:r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ảo</a:t>
            </a:r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62" y="981698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→</a:t>
            </a:r>
            <a:r>
              <a:rPr lang="en-US" sz="2000" b="1" i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Mặc</a:t>
            </a:r>
            <a:r>
              <a:rPr lang="en-US" sz="20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dù</a:t>
            </a:r>
            <a:r>
              <a:rPr lang="en-US" sz="20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gương</a:t>
            </a:r>
            <a:r>
              <a:rPr lang="en-US" sz="20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0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lõm</a:t>
            </a:r>
            <a:r>
              <a:rPr lang="en-US" sz="20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0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ảo</a:t>
            </a:r>
            <a:r>
              <a:rPr lang="en-US" sz="20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0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0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b="1" i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vật,nhưng</a:t>
            </a:r>
            <a:r>
              <a:rPr lang="en-US" sz="20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0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0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0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0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</a:t>
            </a:r>
            <a:r>
              <a:rPr lang="en-US" sz="2000" b="1" i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gương</a:t>
            </a:r>
            <a:r>
              <a:rPr lang="en-US" sz="20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0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lõm</a:t>
            </a:r>
            <a:r>
              <a:rPr lang="en-US" sz="20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bởi</a:t>
            </a:r>
            <a:r>
              <a:rPr lang="en-US" sz="20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0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gương</a:t>
            </a:r>
            <a:r>
              <a:rPr lang="en-US" sz="20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0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lõm</a:t>
            </a:r>
            <a:r>
              <a:rPr lang="en-US" sz="20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0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0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0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0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0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ảo</a:t>
            </a:r>
            <a:r>
              <a:rPr lang="en-US" sz="20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0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0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đạt</a:t>
            </a:r>
            <a:r>
              <a:rPr lang="en-US" sz="20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000" b="1" i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0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gần</a:t>
            </a:r>
            <a:r>
              <a:rPr lang="en-US" sz="20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gương</a:t>
            </a:r>
            <a:r>
              <a:rPr lang="en-US" sz="20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i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0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0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0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0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0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0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000" b="1" i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20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gương</a:t>
            </a:r>
            <a:r>
              <a:rPr lang="en-US" sz="20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b="1" i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0" descr="download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3813" y="841588"/>
            <a:ext cx="684362" cy="49221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181600" y="914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100" y="2040975"/>
            <a:ext cx="6781800" cy="49322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0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3171825" y="304800"/>
            <a:ext cx="2463800" cy="1130300"/>
          </a:xfrm>
          <a:custGeom>
            <a:avLst/>
            <a:gdLst>
              <a:gd name="connsiteX0" fmla="*/ 0 w 1778793"/>
              <a:gd name="connsiteY0" fmla="*/ 112953 h 1129534"/>
              <a:gd name="connsiteX1" fmla="*/ 33083 w 1778793"/>
              <a:gd name="connsiteY1" fmla="*/ 33083 h 1129534"/>
              <a:gd name="connsiteX2" fmla="*/ 112953 w 1778793"/>
              <a:gd name="connsiteY2" fmla="*/ 0 h 1129534"/>
              <a:gd name="connsiteX3" fmla="*/ 1665840 w 1778793"/>
              <a:gd name="connsiteY3" fmla="*/ 0 h 1129534"/>
              <a:gd name="connsiteX4" fmla="*/ 1745710 w 1778793"/>
              <a:gd name="connsiteY4" fmla="*/ 33083 h 1129534"/>
              <a:gd name="connsiteX5" fmla="*/ 1778793 w 1778793"/>
              <a:gd name="connsiteY5" fmla="*/ 112953 h 1129534"/>
              <a:gd name="connsiteX6" fmla="*/ 1778793 w 1778793"/>
              <a:gd name="connsiteY6" fmla="*/ 1016581 h 1129534"/>
              <a:gd name="connsiteX7" fmla="*/ 1745710 w 1778793"/>
              <a:gd name="connsiteY7" fmla="*/ 1096451 h 1129534"/>
              <a:gd name="connsiteX8" fmla="*/ 1665840 w 1778793"/>
              <a:gd name="connsiteY8" fmla="*/ 1129534 h 1129534"/>
              <a:gd name="connsiteX9" fmla="*/ 112953 w 1778793"/>
              <a:gd name="connsiteY9" fmla="*/ 1129534 h 1129534"/>
              <a:gd name="connsiteX10" fmla="*/ 33083 w 1778793"/>
              <a:gd name="connsiteY10" fmla="*/ 1096451 h 1129534"/>
              <a:gd name="connsiteX11" fmla="*/ 0 w 1778793"/>
              <a:gd name="connsiteY11" fmla="*/ 1016581 h 1129534"/>
              <a:gd name="connsiteX12" fmla="*/ 0 w 1778793"/>
              <a:gd name="connsiteY12" fmla="*/ 112953 h 1129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78793" h="1129534">
                <a:moveTo>
                  <a:pt x="0" y="112953"/>
                </a:moveTo>
                <a:cubicBezTo>
                  <a:pt x="0" y="82996"/>
                  <a:pt x="11900" y="54266"/>
                  <a:pt x="33083" y="33083"/>
                </a:cubicBezTo>
                <a:cubicBezTo>
                  <a:pt x="54266" y="11900"/>
                  <a:pt x="82996" y="0"/>
                  <a:pt x="112953" y="0"/>
                </a:cubicBezTo>
                <a:lnTo>
                  <a:pt x="1665840" y="0"/>
                </a:lnTo>
                <a:cubicBezTo>
                  <a:pt x="1695797" y="0"/>
                  <a:pt x="1724527" y="11900"/>
                  <a:pt x="1745710" y="33083"/>
                </a:cubicBezTo>
                <a:cubicBezTo>
                  <a:pt x="1766893" y="54266"/>
                  <a:pt x="1778793" y="82996"/>
                  <a:pt x="1778793" y="112953"/>
                </a:cubicBezTo>
                <a:lnTo>
                  <a:pt x="1778793" y="1016581"/>
                </a:lnTo>
                <a:cubicBezTo>
                  <a:pt x="1778793" y="1046538"/>
                  <a:pt x="1766893" y="1075268"/>
                  <a:pt x="1745710" y="1096451"/>
                </a:cubicBezTo>
                <a:cubicBezTo>
                  <a:pt x="1724527" y="1117634"/>
                  <a:pt x="1695797" y="1129534"/>
                  <a:pt x="1665840" y="1129534"/>
                </a:cubicBezTo>
                <a:lnTo>
                  <a:pt x="112953" y="1129534"/>
                </a:lnTo>
                <a:cubicBezTo>
                  <a:pt x="82996" y="1129534"/>
                  <a:pt x="54266" y="1117634"/>
                  <a:pt x="33083" y="1096451"/>
                </a:cubicBezTo>
                <a:cubicBezTo>
                  <a:pt x="11900" y="1075268"/>
                  <a:pt x="0" y="1046538"/>
                  <a:pt x="0" y="1016581"/>
                </a:cubicBezTo>
                <a:lnTo>
                  <a:pt x="0" y="112953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35953" tIns="135953" rIns="135953" bIns="135953" spcCol="1270" anchor="ctr"/>
          <a:lstStyle/>
          <a:p>
            <a:pPr algn="ctr" defTabSz="1200150" eaLnBrk="1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27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GƯƠNG CẦU </a:t>
            </a:r>
            <a:r>
              <a:rPr lang="en-US" sz="27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LÕM</a:t>
            </a:r>
            <a:endParaRPr lang="en-US" sz="27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76200" y="2374900"/>
            <a:ext cx="2463800" cy="1130300"/>
          </a:xfrm>
          <a:custGeom>
            <a:avLst/>
            <a:gdLst>
              <a:gd name="connsiteX0" fmla="*/ 0 w 1778793"/>
              <a:gd name="connsiteY0" fmla="*/ 112953 h 1129534"/>
              <a:gd name="connsiteX1" fmla="*/ 33083 w 1778793"/>
              <a:gd name="connsiteY1" fmla="*/ 33083 h 1129534"/>
              <a:gd name="connsiteX2" fmla="*/ 112953 w 1778793"/>
              <a:gd name="connsiteY2" fmla="*/ 0 h 1129534"/>
              <a:gd name="connsiteX3" fmla="*/ 1665840 w 1778793"/>
              <a:gd name="connsiteY3" fmla="*/ 0 h 1129534"/>
              <a:gd name="connsiteX4" fmla="*/ 1745710 w 1778793"/>
              <a:gd name="connsiteY4" fmla="*/ 33083 h 1129534"/>
              <a:gd name="connsiteX5" fmla="*/ 1778793 w 1778793"/>
              <a:gd name="connsiteY5" fmla="*/ 112953 h 1129534"/>
              <a:gd name="connsiteX6" fmla="*/ 1778793 w 1778793"/>
              <a:gd name="connsiteY6" fmla="*/ 1016581 h 1129534"/>
              <a:gd name="connsiteX7" fmla="*/ 1745710 w 1778793"/>
              <a:gd name="connsiteY7" fmla="*/ 1096451 h 1129534"/>
              <a:gd name="connsiteX8" fmla="*/ 1665840 w 1778793"/>
              <a:gd name="connsiteY8" fmla="*/ 1129534 h 1129534"/>
              <a:gd name="connsiteX9" fmla="*/ 112953 w 1778793"/>
              <a:gd name="connsiteY9" fmla="*/ 1129534 h 1129534"/>
              <a:gd name="connsiteX10" fmla="*/ 33083 w 1778793"/>
              <a:gd name="connsiteY10" fmla="*/ 1096451 h 1129534"/>
              <a:gd name="connsiteX11" fmla="*/ 0 w 1778793"/>
              <a:gd name="connsiteY11" fmla="*/ 1016581 h 1129534"/>
              <a:gd name="connsiteX12" fmla="*/ 0 w 1778793"/>
              <a:gd name="connsiteY12" fmla="*/ 112953 h 1129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78793" h="1129534">
                <a:moveTo>
                  <a:pt x="0" y="112953"/>
                </a:moveTo>
                <a:cubicBezTo>
                  <a:pt x="0" y="82996"/>
                  <a:pt x="11900" y="54266"/>
                  <a:pt x="33083" y="33083"/>
                </a:cubicBezTo>
                <a:cubicBezTo>
                  <a:pt x="54266" y="11900"/>
                  <a:pt x="82996" y="0"/>
                  <a:pt x="112953" y="0"/>
                </a:cubicBezTo>
                <a:lnTo>
                  <a:pt x="1665840" y="0"/>
                </a:lnTo>
                <a:cubicBezTo>
                  <a:pt x="1695797" y="0"/>
                  <a:pt x="1724527" y="11900"/>
                  <a:pt x="1745710" y="33083"/>
                </a:cubicBezTo>
                <a:cubicBezTo>
                  <a:pt x="1766893" y="54266"/>
                  <a:pt x="1778793" y="82996"/>
                  <a:pt x="1778793" y="112953"/>
                </a:cubicBezTo>
                <a:lnTo>
                  <a:pt x="1778793" y="1016581"/>
                </a:lnTo>
                <a:cubicBezTo>
                  <a:pt x="1778793" y="1046538"/>
                  <a:pt x="1766893" y="1075268"/>
                  <a:pt x="1745710" y="1096451"/>
                </a:cubicBezTo>
                <a:cubicBezTo>
                  <a:pt x="1724527" y="1117634"/>
                  <a:pt x="1695797" y="1129534"/>
                  <a:pt x="1665840" y="1129534"/>
                </a:cubicBezTo>
                <a:lnTo>
                  <a:pt x="112953" y="1129534"/>
                </a:lnTo>
                <a:cubicBezTo>
                  <a:pt x="82996" y="1129534"/>
                  <a:pt x="54266" y="1117634"/>
                  <a:pt x="33083" y="1096451"/>
                </a:cubicBezTo>
                <a:cubicBezTo>
                  <a:pt x="11900" y="1075268"/>
                  <a:pt x="0" y="1046538"/>
                  <a:pt x="0" y="1016581"/>
                </a:cubicBezTo>
                <a:lnTo>
                  <a:pt x="0" y="112953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35953" tIns="135953" rIns="135953" bIns="135953" spcCol="1270" anchor="ctr"/>
          <a:lstStyle/>
          <a:p>
            <a:pPr algn="ctr" defTabSz="1200150" eaLnBrk="1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36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6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endParaRPr lang="en-US" sz="36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3200400" y="2374900"/>
            <a:ext cx="2463800" cy="1130300"/>
          </a:xfrm>
          <a:custGeom>
            <a:avLst/>
            <a:gdLst>
              <a:gd name="connsiteX0" fmla="*/ 0 w 1778793"/>
              <a:gd name="connsiteY0" fmla="*/ 112953 h 1129534"/>
              <a:gd name="connsiteX1" fmla="*/ 33083 w 1778793"/>
              <a:gd name="connsiteY1" fmla="*/ 33083 h 1129534"/>
              <a:gd name="connsiteX2" fmla="*/ 112953 w 1778793"/>
              <a:gd name="connsiteY2" fmla="*/ 0 h 1129534"/>
              <a:gd name="connsiteX3" fmla="*/ 1665840 w 1778793"/>
              <a:gd name="connsiteY3" fmla="*/ 0 h 1129534"/>
              <a:gd name="connsiteX4" fmla="*/ 1745710 w 1778793"/>
              <a:gd name="connsiteY4" fmla="*/ 33083 h 1129534"/>
              <a:gd name="connsiteX5" fmla="*/ 1778793 w 1778793"/>
              <a:gd name="connsiteY5" fmla="*/ 112953 h 1129534"/>
              <a:gd name="connsiteX6" fmla="*/ 1778793 w 1778793"/>
              <a:gd name="connsiteY6" fmla="*/ 1016581 h 1129534"/>
              <a:gd name="connsiteX7" fmla="*/ 1745710 w 1778793"/>
              <a:gd name="connsiteY7" fmla="*/ 1096451 h 1129534"/>
              <a:gd name="connsiteX8" fmla="*/ 1665840 w 1778793"/>
              <a:gd name="connsiteY8" fmla="*/ 1129534 h 1129534"/>
              <a:gd name="connsiteX9" fmla="*/ 112953 w 1778793"/>
              <a:gd name="connsiteY9" fmla="*/ 1129534 h 1129534"/>
              <a:gd name="connsiteX10" fmla="*/ 33083 w 1778793"/>
              <a:gd name="connsiteY10" fmla="*/ 1096451 h 1129534"/>
              <a:gd name="connsiteX11" fmla="*/ 0 w 1778793"/>
              <a:gd name="connsiteY11" fmla="*/ 1016581 h 1129534"/>
              <a:gd name="connsiteX12" fmla="*/ 0 w 1778793"/>
              <a:gd name="connsiteY12" fmla="*/ 112953 h 1129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78793" h="1129534">
                <a:moveTo>
                  <a:pt x="0" y="112953"/>
                </a:moveTo>
                <a:cubicBezTo>
                  <a:pt x="0" y="82996"/>
                  <a:pt x="11900" y="54266"/>
                  <a:pt x="33083" y="33083"/>
                </a:cubicBezTo>
                <a:cubicBezTo>
                  <a:pt x="54266" y="11900"/>
                  <a:pt x="82996" y="0"/>
                  <a:pt x="112953" y="0"/>
                </a:cubicBezTo>
                <a:lnTo>
                  <a:pt x="1665840" y="0"/>
                </a:lnTo>
                <a:cubicBezTo>
                  <a:pt x="1695797" y="0"/>
                  <a:pt x="1724527" y="11900"/>
                  <a:pt x="1745710" y="33083"/>
                </a:cubicBezTo>
                <a:cubicBezTo>
                  <a:pt x="1766893" y="54266"/>
                  <a:pt x="1778793" y="82996"/>
                  <a:pt x="1778793" y="112953"/>
                </a:cubicBezTo>
                <a:lnTo>
                  <a:pt x="1778793" y="1016581"/>
                </a:lnTo>
                <a:cubicBezTo>
                  <a:pt x="1778793" y="1046538"/>
                  <a:pt x="1766893" y="1075268"/>
                  <a:pt x="1745710" y="1096451"/>
                </a:cubicBezTo>
                <a:cubicBezTo>
                  <a:pt x="1724527" y="1117634"/>
                  <a:pt x="1695797" y="1129534"/>
                  <a:pt x="1665840" y="1129534"/>
                </a:cubicBezTo>
                <a:lnTo>
                  <a:pt x="112953" y="1129534"/>
                </a:lnTo>
                <a:cubicBezTo>
                  <a:pt x="82996" y="1129534"/>
                  <a:pt x="54266" y="1117634"/>
                  <a:pt x="33083" y="1096451"/>
                </a:cubicBezTo>
                <a:cubicBezTo>
                  <a:pt x="11900" y="1075268"/>
                  <a:pt x="0" y="1046538"/>
                  <a:pt x="0" y="1016581"/>
                </a:cubicBezTo>
                <a:lnTo>
                  <a:pt x="0" y="112953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35953" tIns="135953" rIns="135953" bIns="135953" spcCol="1270" anchor="ctr"/>
          <a:lstStyle/>
          <a:p>
            <a:pPr algn="ctr" defTabSz="1200150" eaLnBrk="1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3600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Sự phản xạ ánh sáng</a:t>
            </a:r>
            <a:endParaRPr lang="en-US" sz="3600" dirty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6172200" y="2374900"/>
            <a:ext cx="2463800" cy="1130300"/>
          </a:xfrm>
          <a:custGeom>
            <a:avLst/>
            <a:gdLst>
              <a:gd name="connsiteX0" fmla="*/ 0 w 1778793"/>
              <a:gd name="connsiteY0" fmla="*/ 112953 h 1129534"/>
              <a:gd name="connsiteX1" fmla="*/ 33083 w 1778793"/>
              <a:gd name="connsiteY1" fmla="*/ 33083 h 1129534"/>
              <a:gd name="connsiteX2" fmla="*/ 112953 w 1778793"/>
              <a:gd name="connsiteY2" fmla="*/ 0 h 1129534"/>
              <a:gd name="connsiteX3" fmla="*/ 1665840 w 1778793"/>
              <a:gd name="connsiteY3" fmla="*/ 0 h 1129534"/>
              <a:gd name="connsiteX4" fmla="*/ 1745710 w 1778793"/>
              <a:gd name="connsiteY4" fmla="*/ 33083 h 1129534"/>
              <a:gd name="connsiteX5" fmla="*/ 1778793 w 1778793"/>
              <a:gd name="connsiteY5" fmla="*/ 112953 h 1129534"/>
              <a:gd name="connsiteX6" fmla="*/ 1778793 w 1778793"/>
              <a:gd name="connsiteY6" fmla="*/ 1016581 h 1129534"/>
              <a:gd name="connsiteX7" fmla="*/ 1745710 w 1778793"/>
              <a:gd name="connsiteY7" fmla="*/ 1096451 h 1129534"/>
              <a:gd name="connsiteX8" fmla="*/ 1665840 w 1778793"/>
              <a:gd name="connsiteY8" fmla="*/ 1129534 h 1129534"/>
              <a:gd name="connsiteX9" fmla="*/ 112953 w 1778793"/>
              <a:gd name="connsiteY9" fmla="*/ 1129534 h 1129534"/>
              <a:gd name="connsiteX10" fmla="*/ 33083 w 1778793"/>
              <a:gd name="connsiteY10" fmla="*/ 1096451 h 1129534"/>
              <a:gd name="connsiteX11" fmla="*/ 0 w 1778793"/>
              <a:gd name="connsiteY11" fmla="*/ 1016581 h 1129534"/>
              <a:gd name="connsiteX12" fmla="*/ 0 w 1778793"/>
              <a:gd name="connsiteY12" fmla="*/ 112953 h 1129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78793" h="1129534">
                <a:moveTo>
                  <a:pt x="0" y="112953"/>
                </a:moveTo>
                <a:cubicBezTo>
                  <a:pt x="0" y="82996"/>
                  <a:pt x="11900" y="54266"/>
                  <a:pt x="33083" y="33083"/>
                </a:cubicBezTo>
                <a:cubicBezTo>
                  <a:pt x="54266" y="11900"/>
                  <a:pt x="82996" y="0"/>
                  <a:pt x="112953" y="0"/>
                </a:cubicBezTo>
                <a:lnTo>
                  <a:pt x="1665840" y="0"/>
                </a:lnTo>
                <a:cubicBezTo>
                  <a:pt x="1695797" y="0"/>
                  <a:pt x="1724527" y="11900"/>
                  <a:pt x="1745710" y="33083"/>
                </a:cubicBezTo>
                <a:cubicBezTo>
                  <a:pt x="1766893" y="54266"/>
                  <a:pt x="1778793" y="82996"/>
                  <a:pt x="1778793" y="112953"/>
                </a:cubicBezTo>
                <a:lnTo>
                  <a:pt x="1778793" y="1016581"/>
                </a:lnTo>
                <a:cubicBezTo>
                  <a:pt x="1778793" y="1046538"/>
                  <a:pt x="1766893" y="1075268"/>
                  <a:pt x="1745710" y="1096451"/>
                </a:cubicBezTo>
                <a:cubicBezTo>
                  <a:pt x="1724527" y="1117634"/>
                  <a:pt x="1695797" y="1129534"/>
                  <a:pt x="1665840" y="1129534"/>
                </a:cubicBezTo>
                <a:lnTo>
                  <a:pt x="112953" y="1129534"/>
                </a:lnTo>
                <a:cubicBezTo>
                  <a:pt x="82996" y="1129534"/>
                  <a:pt x="54266" y="1117634"/>
                  <a:pt x="33083" y="1096451"/>
                </a:cubicBezTo>
                <a:cubicBezTo>
                  <a:pt x="11900" y="1075268"/>
                  <a:pt x="0" y="1046538"/>
                  <a:pt x="0" y="1016581"/>
                </a:cubicBezTo>
                <a:lnTo>
                  <a:pt x="0" y="112953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35953" tIns="135953" rIns="135953" bIns="135953" anchor="ctr"/>
          <a:lstStyle/>
          <a:p>
            <a:pPr algn="ctr" defTabSz="1200150" eaLnBrk="1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36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Ứng dụng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rot="10800000" flipV="1">
            <a:off x="1295400" y="1447800"/>
            <a:ext cx="3048000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5400000">
            <a:off x="4000501" y="1790700"/>
            <a:ext cx="685800" cy="31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4343400" y="1447800"/>
            <a:ext cx="3200400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reeform 15"/>
          <p:cNvSpPr/>
          <p:nvPr/>
        </p:nvSpPr>
        <p:spPr>
          <a:xfrm>
            <a:off x="44450" y="4357688"/>
            <a:ext cx="946150" cy="1130300"/>
          </a:xfrm>
          <a:custGeom>
            <a:avLst/>
            <a:gdLst>
              <a:gd name="connsiteX0" fmla="*/ 0 w 1778793"/>
              <a:gd name="connsiteY0" fmla="*/ 112953 h 1129534"/>
              <a:gd name="connsiteX1" fmla="*/ 33083 w 1778793"/>
              <a:gd name="connsiteY1" fmla="*/ 33083 h 1129534"/>
              <a:gd name="connsiteX2" fmla="*/ 112953 w 1778793"/>
              <a:gd name="connsiteY2" fmla="*/ 0 h 1129534"/>
              <a:gd name="connsiteX3" fmla="*/ 1665840 w 1778793"/>
              <a:gd name="connsiteY3" fmla="*/ 0 h 1129534"/>
              <a:gd name="connsiteX4" fmla="*/ 1745710 w 1778793"/>
              <a:gd name="connsiteY4" fmla="*/ 33083 h 1129534"/>
              <a:gd name="connsiteX5" fmla="*/ 1778793 w 1778793"/>
              <a:gd name="connsiteY5" fmla="*/ 112953 h 1129534"/>
              <a:gd name="connsiteX6" fmla="*/ 1778793 w 1778793"/>
              <a:gd name="connsiteY6" fmla="*/ 1016581 h 1129534"/>
              <a:gd name="connsiteX7" fmla="*/ 1745710 w 1778793"/>
              <a:gd name="connsiteY7" fmla="*/ 1096451 h 1129534"/>
              <a:gd name="connsiteX8" fmla="*/ 1665840 w 1778793"/>
              <a:gd name="connsiteY8" fmla="*/ 1129534 h 1129534"/>
              <a:gd name="connsiteX9" fmla="*/ 112953 w 1778793"/>
              <a:gd name="connsiteY9" fmla="*/ 1129534 h 1129534"/>
              <a:gd name="connsiteX10" fmla="*/ 33083 w 1778793"/>
              <a:gd name="connsiteY10" fmla="*/ 1096451 h 1129534"/>
              <a:gd name="connsiteX11" fmla="*/ 0 w 1778793"/>
              <a:gd name="connsiteY11" fmla="*/ 1016581 h 1129534"/>
              <a:gd name="connsiteX12" fmla="*/ 0 w 1778793"/>
              <a:gd name="connsiteY12" fmla="*/ 112953 h 1129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78793" h="1129534">
                <a:moveTo>
                  <a:pt x="0" y="112953"/>
                </a:moveTo>
                <a:cubicBezTo>
                  <a:pt x="0" y="82996"/>
                  <a:pt x="11900" y="54266"/>
                  <a:pt x="33083" y="33083"/>
                </a:cubicBezTo>
                <a:cubicBezTo>
                  <a:pt x="54266" y="11900"/>
                  <a:pt x="82996" y="0"/>
                  <a:pt x="112953" y="0"/>
                </a:cubicBezTo>
                <a:lnTo>
                  <a:pt x="1665840" y="0"/>
                </a:lnTo>
                <a:cubicBezTo>
                  <a:pt x="1695797" y="0"/>
                  <a:pt x="1724527" y="11900"/>
                  <a:pt x="1745710" y="33083"/>
                </a:cubicBezTo>
                <a:cubicBezTo>
                  <a:pt x="1766893" y="54266"/>
                  <a:pt x="1778793" y="82996"/>
                  <a:pt x="1778793" y="112953"/>
                </a:cubicBezTo>
                <a:lnTo>
                  <a:pt x="1778793" y="1016581"/>
                </a:lnTo>
                <a:cubicBezTo>
                  <a:pt x="1778793" y="1046538"/>
                  <a:pt x="1766893" y="1075268"/>
                  <a:pt x="1745710" y="1096451"/>
                </a:cubicBezTo>
                <a:cubicBezTo>
                  <a:pt x="1724527" y="1117634"/>
                  <a:pt x="1695797" y="1129534"/>
                  <a:pt x="1665840" y="1129534"/>
                </a:cubicBezTo>
                <a:lnTo>
                  <a:pt x="112953" y="1129534"/>
                </a:lnTo>
                <a:cubicBezTo>
                  <a:pt x="82996" y="1129534"/>
                  <a:pt x="54266" y="1117634"/>
                  <a:pt x="33083" y="1096451"/>
                </a:cubicBezTo>
                <a:cubicBezTo>
                  <a:pt x="11900" y="1075268"/>
                  <a:pt x="0" y="1046538"/>
                  <a:pt x="0" y="1016581"/>
                </a:cubicBezTo>
                <a:lnTo>
                  <a:pt x="0" y="112953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35953" tIns="135953" rIns="135953" bIns="135953" spcCol="1270" anchor="ctr"/>
          <a:lstStyle/>
          <a:p>
            <a:pPr algn="ctr" defTabSz="1200150" eaLnBrk="1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27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7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ảo</a:t>
            </a:r>
            <a:endParaRPr lang="en-US" sz="27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1371600" y="4343400"/>
            <a:ext cx="946150" cy="2057400"/>
          </a:xfrm>
          <a:custGeom>
            <a:avLst/>
            <a:gdLst>
              <a:gd name="connsiteX0" fmla="*/ 0 w 1778793"/>
              <a:gd name="connsiteY0" fmla="*/ 112953 h 1129534"/>
              <a:gd name="connsiteX1" fmla="*/ 33083 w 1778793"/>
              <a:gd name="connsiteY1" fmla="*/ 33083 h 1129534"/>
              <a:gd name="connsiteX2" fmla="*/ 112953 w 1778793"/>
              <a:gd name="connsiteY2" fmla="*/ 0 h 1129534"/>
              <a:gd name="connsiteX3" fmla="*/ 1665840 w 1778793"/>
              <a:gd name="connsiteY3" fmla="*/ 0 h 1129534"/>
              <a:gd name="connsiteX4" fmla="*/ 1745710 w 1778793"/>
              <a:gd name="connsiteY4" fmla="*/ 33083 h 1129534"/>
              <a:gd name="connsiteX5" fmla="*/ 1778793 w 1778793"/>
              <a:gd name="connsiteY5" fmla="*/ 112953 h 1129534"/>
              <a:gd name="connsiteX6" fmla="*/ 1778793 w 1778793"/>
              <a:gd name="connsiteY6" fmla="*/ 1016581 h 1129534"/>
              <a:gd name="connsiteX7" fmla="*/ 1745710 w 1778793"/>
              <a:gd name="connsiteY7" fmla="*/ 1096451 h 1129534"/>
              <a:gd name="connsiteX8" fmla="*/ 1665840 w 1778793"/>
              <a:gd name="connsiteY8" fmla="*/ 1129534 h 1129534"/>
              <a:gd name="connsiteX9" fmla="*/ 112953 w 1778793"/>
              <a:gd name="connsiteY9" fmla="*/ 1129534 h 1129534"/>
              <a:gd name="connsiteX10" fmla="*/ 33083 w 1778793"/>
              <a:gd name="connsiteY10" fmla="*/ 1096451 h 1129534"/>
              <a:gd name="connsiteX11" fmla="*/ 0 w 1778793"/>
              <a:gd name="connsiteY11" fmla="*/ 1016581 h 1129534"/>
              <a:gd name="connsiteX12" fmla="*/ 0 w 1778793"/>
              <a:gd name="connsiteY12" fmla="*/ 112953 h 1129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78793" h="1129534">
                <a:moveTo>
                  <a:pt x="0" y="112953"/>
                </a:moveTo>
                <a:cubicBezTo>
                  <a:pt x="0" y="82996"/>
                  <a:pt x="11900" y="54266"/>
                  <a:pt x="33083" y="33083"/>
                </a:cubicBezTo>
                <a:cubicBezTo>
                  <a:pt x="54266" y="11900"/>
                  <a:pt x="82996" y="0"/>
                  <a:pt x="112953" y="0"/>
                </a:cubicBezTo>
                <a:lnTo>
                  <a:pt x="1665840" y="0"/>
                </a:lnTo>
                <a:cubicBezTo>
                  <a:pt x="1695797" y="0"/>
                  <a:pt x="1724527" y="11900"/>
                  <a:pt x="1745710" y="33083"/>
                </a:cubicBezTo>
                <a:cubicBezTo>
                  <a:pt x="1766893" y="54266"/>
                  <a:pt x="1778793" y="82996"/>
                  <a:pt x="1778793" y="112953"/>
                </a:cubicBezTo>
                <a:lnTo>
                  <a:pt x="1778793" y="1016581"/>
                </a:lnTo>
                <a:cubicBezTo>
                  <a:pt x="1778793" y="1046538"/>
                  <a:pt x="1766893" y="1075268"/>
                  <a:pt x="1745710" y="1096451"/>
                </a:cubicBezTo>
                <a:cubicBezTo>
                  <a:pt x="1724527" y="1117634"/>
                  <a:pt x="1695797" y="1129534"/>
                  <a:pt x="1665840" y="1129534"/>
                </a:cubicBezTo>
                <a:lnTo>
                  <a:pt x="112953" y="1129534"/>
                </a:lnTo>
                <a:cubicBezTo>
                  <a:pt x="82996" y="1129534"/>
                  <a:pt x="54266" y="1117634"/>
                  <a:pt x="33083" y="1096451"/>
                </a:cubicBezTo>
                <a:cubicBezTo>
                  <a:pt x="11900" y="1075268"/>
                  <a:pt x="0" y="1046538"/>
                  <a:pt x="0" y="1016581"/>
                </a:cubicBezTo>
                <a:lnTo>
                  <a:pt x="0" y="112953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35953" tIns="135953" rIns="135953" bIns="135953" spcCol="1270" anchor="ctr"/>
          <a:lstStyle/>
          <a:p>
            <a:pPr algn="ctr" defTabSz="1200150" eaLnBrk="1" hangingPunct="1">
              <a:lnSpc>
                <a:spcPct val="90000"/>
              </a:lnSpc>
              <a:spcAft>
                <a:spcPct val="35000"/>
              </a:spcAft>
              <a:defRPr/>
            </a:pPr>
            <a:endParaRPr lang="en-US" sz="2700" b="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1200150" eaLnBrk="1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2700" b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Ảnh </a:t>
            </a:r>
            <a:r>
              <a:rPr lang="en-US" sz="27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700" b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hơn vật</a:t>
            </a:r>
          </a:p>
          <a:p>
            <a:pPr algn="ctr" defTabSz="1200150" eaLnBrk="1" hangingPunct="1">
              <a:lnSpc>
                <a:spcPct val="90000"/>
              </a:lnSpc>
              <a:spcAft>
                <a:spcPct val="35000"/>
              </a:spcAft>
              <a:defRPr/>
            </a:pPr>
            <a:endParaRPr lang="en-US" sz="2700" dirty="0">
              <a:solidFill>
                <a:srgbClr val="C00000"/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3835400" y="3505200"/>
            <a:ext cx="660400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5400000">
            <a:off x="457200" y="3581400"/>
            <a:ext cx="7620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16200000" flipH="1">
            <a:off x="1143000" y="3505200"/>
            <a:ext cx="762000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Freeform 27"/>
          <p:cNvSpPr/>
          <p:nvPr/>
        </p:nvSpPr>
        <p:spPr>
          <a:xfrm>
            <a:off x="2540000" y="4336906"/>
            <a:ext cx="1955800" cy="2292494"/>
          </a:xfrm>
          <a:custGeom>
            <a:avLst/>
            <a:gdLst>
              <a:gd name="connsiteX0" fmla="*/ 0 w 1778793"/>
              <a:gd name="connsiteY0" fmla="*/ 112953 h 1129534"/>
              <a:gd name="connsiteX1" fmla="*/ 33083 w 1778793"/>
              <a:gd name="connsiteY1" fmla="*/ 33083 h 1129534"/>
              <a:gd name="connsiteX2" fmla="*/ 112953 w 1778793"/>
              <a:gd name="connsiteY2" fmla="*/ 0 h 1129534"/>
              <a:gd name="connsiteX3" fmla="*/ 1665840 w 1778793"/>
              <a:gd name="connsiteY3" fmla="*/ 0 h 1129534"/>
              <a:gd name="connsiteX4" fmla="*/ 1745710 w 1778793"/>
              <a:gd name="connsiteY4" fmla="*/ 33083 h 1129534"/>
              <a:gd name="connsiteX5" fmla="*/ 1778793 w 1778793"/>
              <a:gd name="connsiteY5" fmla="*/ 112953 h 1129534"/>
              <a:gd name="connsiteX6" fmla="*/ 1778793 w 1778793"/>
              <a:gd name="connsiteY6" fmla="*/ 1016581 h 1129534"/>
              <a:gd name="connsiteX7" fmla="*/ 1745710 w 1778793"/>
              <a:gd name="connsiteY7" fmla="*/ 1096451 h 1129534"/>
              <a:gd name="connsiteX8" fmla="*/ 1665840 w 1778793"/>
              <a:gd name="connsiteY8" fmla="*/ 1129534 h 1129534"/>
              <a:gd name="connsiteX9" fmla="*/ 112953 w 1778793"/>
              <a:gd name="connsiteY9" fmla="*/ 1129534 h 1129534"/>
              <a:gd name="connsiteX10" fmla="*/ 33083 w 1778793"/>
              <a:gd name="connsiteY10" fmla="*/ 1096451 h 1129534"/>
              <a:gd name="connsiteX11" fmla="*/ 0 w 1778793"/>
              <a:gd name="connsiteY11" fmla="*/ 1016581 h 1129534"/>
              <a:gd name="connsiteX12" fmla="*/ 0 w 1778793"/>
              <a:gd name="connsiteY12" fmla="*/ 112953 h 1129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78793" h="1129534">
                <a:moveTo>
                  <a:pt x="0" y="112953"/>
                </a:moveTo>
                <a:cubicBezTo>
                  <a:pt x="0" y="82996"/>
                  <a:pt x="11900" y="54266"/>
                  <a:pt x="33083" y="33083"/>
                </a:cubicBezTo>
                <a:cubicBezTo>
                  <a:pt x="54266" y="11900"/>
                  <a:pt x="82996" y="0"/>
                  <a:pt x="112953" y="0"/>
                </a:cubicBezTo>
                <a:lnTo>
                  <a:pt x="1665840" y="0"/>
                </a:lnTo>
                <a:cubicBezTo>
                  <a:pt x="1695797" y="0"/>
                  <a:pt x="1724527" y="11900"/>
                  <a:pt x="1745710" y="33083"/>
                </a:cubicBezTo>
                <a:cubicBezTo>
                  <a:pt x="1766893" y="54266"/>
                  <a:pt x="1778793" y="82996"/>
                  <a:pt x="1778793" y="112953"/>
                </a:cubicBezTo>
                <a:lnTo>
                  <a:pt x="1778793" y="1016581"/>
                </a:lnTo>
                <a:cubicBezTo>
                  <a:pt x="1778793" y="1046538"/>
                  <a:pt x="1766893" y="1075268"/>
                  <a:pt x="1745710" y="1096451"/>
                </a:cubicBezTo>
                <a:cubicBezTo>
                  <a:pt x="1724527" y="1117634"/>
                  <a:pt x="1695797" y="1129534"/>
                  <a:pt x="1665840" y="1129534"/>
                </a:cubicBezTo>
                <a:lnTo>
                  <a:pt x="112953" y="1129534"/>
                </a:lnTo>
                <a:cubicBezTo>
                  <a:pt x="82996" y="1129534"/>
                  <a:pt x="54266" y="1117634"/>
                  <a:pt x="33083" y="1096451"/>
                </a:cubicBezTo>
                <a:cubicBezTo>
                  <a:pt x="11900" y="1075268"/>
                  <a:pt x="0" y="1046538"/>
                  <a:pt x="0" y="1016581"/>
                </a:cubicBezTo>
                <a:lnTo>
                  <a:pt x="0" y="112953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35953" tIns="135953" rIns="135953" bIns="135953" spcCol="1270" anchor="ctr"/>
          <a:lstStyle/>
          <a:p>
            <a:pPr algn="ctr" defTabSz="1200150">
              <a:lnSpc>
                <a:spcPct val="90000"/>
              </a:lnSpc>
              <a:spcAft>
                <a:spcPct val="35000"/>
              </a:spcAft>
              <a:defRPr/>
            </a:pPr>
            <a:r>
              <a:rPr lang="vi-VN" sz="2200" dirty="0" smtClean="0">
                <a:solidFill>
                  <a:srgbClr val="C00000"/>
                </a:solidFill>
                <a:latin typeface="+mj-lt"/>
              </a:rPr>
              <a:t>Biến chùm </a:t>
            </a:r>
            <a:r>
              <a:rPr lang="vi-VN" sz="2200" dirty="0">
                <a:solidFill>
                  <a:srgbClr val="C00000"/>
                </a:solidFill>
                <a:latin typeface="+mj-lt"/>
              </a:rPr>
              <a:t>tia tới </a:t>
            </a:r>
            <a:r>
              <a:rPr lang="vi-VN" sz="2200" b="1" dirty="0">
                <a:solidFill>
                  <a:srgbClr val="0070C0"/>
                </a:solidFill>
                <a:latin typeface="+mj-lt"/>
              </a:rPr>
              <a:t>song song </a:t>
            </a:r>
            <a:r>
              <a:rPr lang="vi-VN" sz="2200" dirty="0">
                <a:solidFill>
                  <a:srgbClr val="C00000"/>
                </a:solidFill>
                <a:latin typeface="+mj-lt"/>
              </a:rPr>
              <a:t>thành </a:t>
            </a:r>
            <a:r>
              <a:rPr lang="vi-VN" sz="2200" dirty="0" smtClean="0">
                <a:solidFill>
                  <a:srgbClr val="C00000"/>
                </a:solidFill>
                <a:latin typeface="+mj-lt"/>
              </a:rPr>
              <a:t>chùm </a:t>
            </a:r>
            <a:r>
              <a:rPr lang="vi-VN" sz="2200" dirty="0">
                <a:solidFill>
                  <a:srgbClr val="C00000"/>
                </a:solidFill>
                <a:latin typeface="+mj-lt"/>
              </a:rPr>
              <a:t>tia phản xạ </a:t>
            </a:r>
            <a:r>
              <a:rPr lang="vi-VN" sz="2200" b="1" dirty="0">
                <a:solidFill>
                  <a:srgbClr val="0070C0"/>
                </a:solidFill>
                <a:latin typeface="+mj-lt"/>
              </a:rPr>
              <a:t>hội </a:t>
            </a:r>
            <a:r>
              <a:rPr lang="vi-VN" sz="2200" b="1" dirty="0" smtClean="0">
                <a:solidFill>
                  <a:srgbClr val="0070C0"/>
                </a:solidFill>
                <a:latin typeface="+mj-lt"/>
              </a:rPr>
              <a:t>tụ </a:t>
            </a:r>
            <a:r>
              <a:rPr lang="vi-VN" sz="2200" dirty="0" smtClean="0">
                <a:solidFill>
                  <a:srgbClr val="C00000"/>
                </a:solidFill>
                <a:latin typeface="+mj-lt"/>
              </a:rPr>
              <a:t>và ngược lại.</a:t>
            </a:r>
            <a:endParaRPr lang="en-US" sz="2200" b="0" dirty="0">
              <a:solidFill>
                <a:srgbClr val="C00000"/>
              </a:solidFill>
              <a:latin typeface="+mj-lt"/>
              <a:cs typeface="Times New Roman" pitchFamily="18" charset="0"/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 rot="5400000">
            <a:off x="7125494" y="3847306"/>
            <a:ext cx="685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reeform 20"/>
          <p:cNvSpPr/>
          <p:nvPr/>
        </p:nvSpPr>
        <p:spPr>
          <a:xfrm>
            <a:off x="4593046" y="4357688"/>
            <a:ext cx="1883954" cy="2271712"/>
          </a:xfrm>
          <a:custGeom>
            <a:avLst/>
            <a:gdLst>
              <a:gd name="connsiteX0" fmla="*/ 0 w 1778793"/>
              <a:gd name="connsiteY0" fmla="*/ 112953 h 1129534"/>
              <a:gd name="connsiteX1" fmla="*/ 33083 w 1778793"/>
              <a:gd name="connsiteY1" fmla="*/ 33083 h 1129534"/>
              <a:gd name="connsiteX2" fmla="*/ 112953 w 1778793"/>
              <a:gd name="connsiteY2" fmla="*/ 0 h 1129534"/>
              <a:gd name="connsiteX3" fmla="*/ 1665840 w 1778793"/>
              <a:gd name="connsiteY3" fmla="*/ 0 h 1129534"/>
              <a:gd name="connsiteX4" fmla="*/ 1745710 w 1778793"/>
              <a:gd name="connsiteY4" fmla="*/ 33083 h 1129534"/>
              <a:gd name="connsiteX5" fmla="*/ 1778793 w 1778793"/>
              <a:gd name="connsiteY5" fmla="*/ 112953 h 1129534"/>
              <a:gd name="connsiteX6" fmla="*/ 1778793 w 1778793"/>
              <a:gd name="connsiteY6" fmla="*/ 1016581 h 1129534"/>
              <a:gd name="connsiteX7" fmla="*/ 1745710 w 1778793"/>
              <a:gd name="connsiteY7" fmla="*/ 1096451 h 1129534"/>
              <a:gd name="connsiteX8" fmla="*/ 1665840 w 1778793"/>
              <a:gd name="connsiteY8" fmla="*/ 1129534 h 1129534"/>
              <a:gd name="connsiteX9" fmla="*/ 112953 w 1778793"/>
              <a:gd name="connsiteY9" fmla="*/ 1129534 h 1129534"/>
              <a:gd name="connsiteX10" fmla="*/ 33083 w 1778793"/>
              <a:gd name="connsiteY10" fmla="*/ 1096451 h 1129534"/>
              <a:gd name="connsiteX11" fmla="*/ 0 w 1778793"/>
              <a:gd name="connsiteY11" fmla="*/ 1016581 h 1129534"/>
              <a:gd name="connsiteX12" fmla="*/ 0 w 1778793"/>
              <a:gd name="connsiteY12" fmla="*/ 112953 h 1129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78793" h="1129534">
                <a:moveTo>
                  <a:pt x="0" y="112953"/>
                </a:moveTo>
                <a:cubicBezTo>
                  <a:pt x="0" y="82996"/>
                  <a:pt x="11900" y="54266"/>
                  <a:pt x="33083" y="33083"/>
                </a:cubicBezTo>
                <a:cubicBezTo>
                  <a:pt x="54266" y="11900"/>
                  <a:pt x="82996" y="0"/>
                  <a:pt x="112953" y="0"/>
                </a:cubicBezTo>
                <a:lnTo>
                  <a:pt x="1665840" y="0"/>
                </a:lnTo>
                <a:cubicBezTo>
                  <a:pt x="1695797" y="0"/>
                  <a:pt x="1724527" y="11900"/>
                  <a:pt x="1745710" y="33083"/>
                </a:cubicBezTo>
                <a:cubicBezTo>
                  <a:pt x="1766893" y="54266"/>
                  <a:pt x="1778793" y="82996"/>
                  <a:pt x="1778793" y="112953"/>
                </a:cubicBezTo>
                <a:lnTo>
                  <a:pt x="1778793" y="1016581"/>
                </a:lnTo>
                <a:cubicBezTo>
                  <a:pt x="1778793" y="1046538"/>
                  <a:pt x="1766893" y="1075268"/>
                  <a:pt x="1745710" y="1096451"/>
                </a:cubicBezTo>
                <a:cubicBezTo>
                  <a:pt x="1724527" y="1117634"/>
                  <a:pt x="1695797" y="1129534"/>
                  <a:pt x="1665840" y="1129534"/>
                </a:cubicBezTo>
                <a:lnTo>
                  <a:pt x="112953" y="1129534"/>
                </a:lnTo>
                <a:cubicBezTo>
                  <a:pt x="82996" y="1129534"/>
                  <a:pt x="54266" y="1117634"/>
                  <a:pt x="33083" y="1096451"/>
                </a:cubicBezTo>
                <a:cubicBezTo>
                  <a:pt x="11900" y="1075268"/>
                  <a:pt x="0" y="1046538"/>
                  <a:pt x="0" y="1016581"/>
                </a:cubicBezTo>
                <a:lnTo>
                  <a:pt x="0" y="112953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35953" tIns="135953" rIns="135953" bIns="135953" spcCol="1270" anchor="ctr"/>
          <a:lstStyle/>
          <a:p>
            <a:r>
              <a:rPr lang="vi-VN" sz="2200" dirty="0" smtClean="0">
                <a:solidFill>
                  <a:srgbClr val="C00000"/>
                </a:solidFill>
                <a:latin typeface="+mj-lt"/>
              </a:rPr>
              <a:t>Biến chùm </a:t>
            </a:r>
            <a:r>
              <a:rPr lang="vi-VN" sz="2200" dirty="0">
                <a:solidFill>
                  <a:srgbClr val="C00000"/>
                </a:solidFill>
                <a:latin typeface="+mj-lt"/>
              </a:rPr>
              <a:t>tia tới </a:t>
            </a:r>
            <a:r>
              <a:rPr lang="vi-VN" sz="2200" b="1" dirty="0" smtClean="0">
                <a:solidFill>
                  <a:srgbClr val="0070C0"/>
                </a:solidFill>
                <a:latin typeface="+mj-lt"/>
              </a:rPr>
              <a:t>phân k</a:t>
            </a:r>
            <a:r>
              <a:rPr lang="en-US" sz="2200" b="1" dirty="0" smtClean="0">
                <a:solidFill>
                  <a:srgbClr val="0070C0"/>
                </a:solidFill>
                <a:latin typeface="+mj-lt"/>
              </a:rPr>
              <a:t>ì</a:t>
            </a:r>
            <a:r>
              <a:rPr lang="vi-VN" sz="2200" b="1" dirty="0" smtClean="0">
                <a:solidFill>
                  <a:srgbClr val="0070C0"/>
                </a:solidFill>
                <a:latin typeface="+mj-lt"/>
              </a:rPr>
              <a:t> </a:t>
            </a:r>
            <a:r>
              <a:rPr lang="vi-VN" sz="2200" dirty="0">
                <a:solidFill>
                  <a:srgbClr val="C00000"/>
                </a:solidFill>
                <a:latin typeface="+mj-lt"/>
              </a:rPr>
              <a:t>thích hợp thành </a:t>
            </a:r>
            <a:r>
              <a:rPr lang="vi-VN" sz="2200" dirty="0" smtClean="0">
                <a:solidFill>
                  <a:srgbClr val="C00000"/>
                </a:solidFill>
                <a:latin typeface="+mj-lt"/>
              </a:rPr>
              <a:t>chùm </a:t>
            </a:r>
            <a:r>
              <a:rPr lang="vi-VN" sz="2200" dirty="0">
                <a:solidFill>
                  <a:srgbClr val="C00000"/>
                </a:solidFill>
                <a:latin typeface="+mj-lt"/>
              </a:rPr>
              <a:t>tia phản xạ </a:t>
            </a:r>
            <a:r>
              <a:rPr lang="vi-VN" sz="2200" b="1" dirty="0">
                <a:solidFill>
                  <a:srgbClr val="0070C0"/>
                </a:solidFill>
                <a:latin typeface="+mj-lt"/>
              </a:rPr>
              <a:t>song song</a:t>
            </a:r>
            <a:r>
              <a:rPr lang="vi-VN" sz="2200" dirty="0">
                <a:solidFill>
                  <a:srgbClr val="C00000"/>
                </a:solidFill>
                <a:latin typeface="+mj-lt"/>
              </a:rPr>
              <a:t>.</a:t>
            </a:r>
            <a:endParaRPr lang="en-US" sz="2200" dirty="0">
              <a:solidFill>
                <a:srgbClr val="C00000"/>
              </a:solidFill>
              <a:latin typeface="+mj-lt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4495800" y="3505200"/>
            <a:ext cx="609601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Freeform 33"/>
          <p:cNvSpPr/>
          <p:nvPr/>
        </p:nvSpPr>
        <p:spPr>
          <a:xfrm>
            <a:off x="7010400" y="4302270"/>
            <a:ext cx="1955800" cy="2292494"/>
          </a:xfrm>
          <a:custGeom>
            <a:avLst/>
            <a:gdLst>
              <a:gd name="connsiteX0" fmla="*/ 0 w 1778793"/>
              <a:gd name="connsiteY0" fmla="*/ 112953 h 1129534"/>
              <a:gd name="connsiteX1" fmla="*/ 33083 w 1778793"/>
              <a:gd name="connsiteY1" fmla="*/ 33083 h 1129534"/>
              <a:gd name="connsiteX2" fmla="*/ 112953 w 1778793"/>
              <a:gd name="connsiteY2" fmla="*/ 0 h 1129534"/>
              <a:gd name="connsiteX3" fmla="*/ 1665840 w 1778793"/>
              <a:gd name="connsiteY3" fmla="*/ 0 h 1129534"/>
              <a:gd name="connsiteX4" fmla="*/ 1745710 w 1778793"/>
              <a:gd name="connsiteY4" fmla="*/ 33083 h 1129534"/>
              <a:gd name="connsiteX5" fmla="*/ 1778793 w 1778793"/>
              <a:gd name="connsiteY5" fmla="*/ 112953 h 1129534"/>
              <a:gd name="connsiteX6" fmla="*/ 1778793 w 1778793"/>
              <a:gd name="connsiteY6" fmla="*/ 1016581 h 1129534"/>
              <a:gd name="connsiteX7" fmla="*/ 1745710 w 1778793"/>
              <a:gd name="connsiteY7" fmla="*/ 1096451 h 1129534"/>
              <a:gd name="connsiteX8" fmla="*/ 1665840 w 1778793"/>
              <a:gd name="connsiteY8" fmla="*/ 1129534 h 1129534"/>
              <a:gd name="connsiteX9" fmla="*/ 112953 w 1778793"/>
              <a:gd name="connsiteY9" fmla="*/ 1129534 h 1129534"/>
              <a:gd name="connsiteX10" fmla="*/ 33083 w 1778793"/>
              <a:gd name="connsiteY10" fmla="*/ 1096451 h 1129534"/>
              <a:gd name="connsiteX11" fmla="*/ 0 w 1778793"/>
              <a:gd name="connsiteY11" fmla="*/ 1016581 h 1129534"/>
              <a:gd name="connsiteX12" fmla="*/ 0 w 1778793"/>
              <a:gd name="connsiteY12" fmla="*/ 112953 h 1129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78793" h="1129534">
                <a:moveTo>
                  <a:pt x="0" y="112953"/>
                </a:moveTo>
                <a:cubicBezTo>
                  <a:pt x="0" y="82996"/>
                  <a:pt x="11900" y="54266"/>
                  <a:pt x="33083" y="33083"/>
                </a:cubicBezTo>
                <a:cubicBezTo>
                  <a:pt x="54266" y="11900"/>
                  <a:pt x="82996" y="0"/>
                  <a:pt x="112953" y="0"/>
                </a:cubicBezTo>
                <a:lnTo>
                  <a:pt x="1665840" y="0"/>
                </a:lnTo>
                <a:cubicBezTo>
                  <a:pt x="1695797" y="0"/>
                  <a:pt x="1724527" y="11900"/>
                  <a:pt x="1745710" y="33083"/>
                </a:cubicBezTo>
                <a:cubicBezTo>
                  <a:pt x="1766893" y="54266"/>
                  <a:pt x="1778793" y="82996"/>
                  <a:pt x="1778793" y="112953"/>
                </a:cubicBezTo>
                <a:lnTo>
                  <a:pt x="1778793" y="1016581"/>
                </a:lnTo>
                <a:cubicBezTo>
                  <a:pt x="1778793" y="1046538"/>
                  <a:pt x="1766893" y="1075268"/>
                  <a:pt x="1745710" y="1096451"/>
                </a:cubicBezTo>
                <a:cubicBezTo>
                  <a:pt x="1724527" y="1117634"/>
                  <a:pt x="1695797" y="1129534"/>
                  <a:pt x="1665840" y="1129534"/>
                </a:cubicBezTo>
                <a:lnTo>
                  <a:pt x="112953" y="1129534"/>
                </a:lnTo>
                <a:cubicBezTo>
                  <a:pt x="82996" y="1129534"/>
                  <a:pt x="54266" y="1117634"/>
                  <a:pt x="33083" y="1096451"/>
                </a:cubicBezTo>
                <a:cubicBezTo>
                  <a:pt x="11900" y="1075268"/>
                  <a:pt x="0" y="1046538"/>
                  <a:pt x="0" y="1016581"/>
                </a:cubicBezTo>
                <a:lnTo>
                  <a:pt x="0" y="112953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35953" tIns="135953" rIns="135953" bIns="135953" spcCol="1270" anchor="ctr"/>
          <a:lstStyle/>
          <a:p>
            <a:pPr algn="ctr" defTabSz="1200150">
              <a:lnSpc>
                <a:spcPct val="90000"/>
              </a:lnSpc>
              <a:spcAft>
                <a:spcPct val="35000"/>
              </a:spcAft>
              <a:defRPr/>
            </a:pPr>
            <a:r>
              <a:rPr lang="vi-VN" sz="2200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Làm lò mặt trời nung vật, làm pha đèn, làm kính thiên văn.  </a:t>
            </a:r>
            <a:endParaRPr lang="en-US" sz="2200" b="0" dirty="0">
              <a:solidFill>
                <a:srgbClr val="C00000"/>
              </a:solidFill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62301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94" name="Text Box 18"/>
          <p:cNvSpPr txBox="1">
            <a:spLocks noChangeArrowheads="1"/>
          </p:cNvSpPr>
          <p:nvPr/>
        </p:nvSpPr>
        <p:spPr bwMode="auto">
          <a:xfrm>
            <a:off x="247650" y="1389063"/>
            <a:ext cx="8382000" cy="45243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2400" dirty="0">
                <a:solidFill>
                  <a:srgbClr val="FF6600"/>
                </a:solidFill>
                <a:sym typeface="Wingdings 2" pitchFamily="18" charset="2"/>
              </a:rPr>
              <a:t> </a:t>
            </a:r>
            <a:r>
              <a:rPr lang="en-US" sz="3200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- </a:t>
            </a:r>
            <a:r>
              <a:rPr lang="en-US" sz="3200" u="sng" dirty="0" err="1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Bài</a:t>
            </a:r>
            <a:r>
              <a:rPr lang="en-US" sz="3200" u="sng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 </a:t>
            </a:r>
            <a:r>
              <a:rPr lang="en-US" sz="3200" u="sng" dirty="0" err="1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cũ</a:t>
            </a:r>
            <a:r>
              <a:rPr lang="en-US" sz="3200" u="sng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:</a:t>
            </a:r>
          </a:p>
          <a:p>
            <a:pPr eaLnBrk="1" hangingPunct="1">
              <a:spcBef>
                <a:spcPct val="50000"/>
              </a:spcBef>
              <a:buFont typeface="Wingdings 2" pitchFamily="18" charset="2"/>
              <a:buChar char="ã"/>
              <a:defRPr/>
            </a:pPr>
            <a:r>
              <a:rPr lang="en-US" sz="3200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Học thuộc phần ghi nhớ trang </a:t>
            </a:r>
            <a:r>
              <a:rPr lang="en-US" sz="3200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24 SGK</a:t>
            </a:r>
            <a:r>
              <a:rPr lang="en-US" sz="3200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/>
            </a:r>
            <a:br>
              <a:rPr lang="en-US" sz="3200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  <a:sym typeface="Wingdings 2" pitchFamily="18" charset="2"/>
              </a:rPr>
            </a:br>
            <a:r>
              <a:rPr lang="en-US" sz="3200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 Làm bài </a:t>
            </a:r>
            <a:r>
              <a:rPr lang="en-US" sz="3200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tập C1, C2, C4, C6, C7  </a:t>
            </a:r>
            <a:r>
              <a:rPr lang="en-US" sz="3200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trong SGK.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/>
            </a:r>
            <a:br>
              <a:rPr lang="en-US" sz="3200" dirty="0">
                <a:latin typeface="Times New Roman" pitchFamily="18" charset="0"/>
                <a:cs typeface="Times New Roman" pitchFamily="18" charset="0"/>
                <a:sym typeface="Wingdings 2" pitchFamily="18" charset="2"/>
              </a:rPr>
            </a:br>
            <a:r>
              <a:rPr lang="en-US" sz="3200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 - </a:t>
            </a:r>
            <a:r>
              <a:rPr lang="en-US" sz="3200" u="sng" dirty="0" err="1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Bài</a:t>
            </a:r>
            <a:r>
              <a:rPr lang="en-US" sz="3200" u="sng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 </a:t>
            </a:r>
            <a:r>
              <a:rPr lang="en-US" sz="3200" u="sng" dirty="0" err="1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mới</a:t>
            </a:r>
            <a:r>
              <a:rPr lang="en-US" sz="3200" u="sng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: </a:t>
            </a:r>
          </a:p>
          <a:p>
            <a:pPr eaLnBrk="1" hangingPunct="1">
              <a:spcBef>
                <a:spcPct val="50000"/>
              </a:spcBef>
              <a:buFont typeface="Wingdings 2" pitchFamily="18" charset="2"/>
              <a:buChar char="ã"/>
              <a:defRPr/>
            </a:pPr>
            <a:r>
              <a:rPr lang="en-US" sz="3200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Chuẩn bị bài “ </a:t>
            </a:r>
            <a:r>
              <a:rPr lang="en-US" sz="3200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Tổng kết chương I</a:t>
            </a:r>
            <a:r>
              <a:rPr lang="en-US" sz="3200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”</a:t>
            </a:r>
            <a:endParaRPr lang="en-US" sz="3200" dirty="0">
              <a:solidFill>
                <a:srgbClr val="92D050"/>
              </a:solidFill>
              <a:latin typeface="Times New Roman" pitchFamily="18" charset="0"/>
              <a:cs typeface="Times New Roman" pitchFamily="18" charset="0"/>
              <a:sym typeface="Wingdings 2" pitchFamily="18" charset="2"/>
            </a:endParaRPr>
          </a:p>
          <a:p>
            <a:pPr eaLnBrk="1" hangingPunct="1">
              <a:spcBef>
                <a:spcPct val="50000"/>
              </a:spcBef>
              <a:buFont typeface="Wingdings 2" pitchFamily="18" charset="2"/>
              <a:buChar char="ã"/>
              <a:defRPr/>
            </a:pPr>
            <a:r>
              <a:rPr lang="en-US" sz="3200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Hoàn thành 9 câu hỏi phần “ </a:t>
            </a:r>
            <a:r>
              <a:rPr lang="en-US" sz="3200" dirty="0" err="1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I.Tự</a:t>
            </a:r>
            <a:r>
              <a:rPr lang="en-US" sz="3200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 kiểm tra”</a:t>
            </a:r>
            <a:endParaRPr lang="en-US" sz="3200" dirty="0">
              <a:solidFill>
                <a:srgbClr val="92D050"/>
              </a:solidFill>
              <a:latin typeface="Times New Roman" pitchFamily="18" charset="0"/>
              <a:cs typeface="Times New Roman" pitchFamily="18" charset="0"/>
              <a:sym typeface="Wingdings 2" pitchFamily="18" charset="2"/>
            </a:endParaRPr>
          </a:p>
          <a:p>
            <a:pPr eaLnBrk="1" hangingPunct="1">
              <a:spcBef>
                <a:spcPct val="50000"/>
              </a:spcBef>
              <a:buFont typeface="Wingdings 2" pitchFamily="18" charset="2"/>
              <a:buChar char="ã"/>
              <a:defRPr/>
            </a:pPr>
            <a:r>
              <a:rPr lang="en-US" sz="3200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Làm câu C1, C2, C3 phần II Vận dụng</a:t>
            </a:r>
            <a:endParaRPr lang="en-US" sz="3200" dirty="0">
              <a:solidFill>
                <a:srgbClr val="92D050"/>
              </a:solidFill>
              <a:latin typeface="Times New Roman" pitchFamily="18" charset="0"/>
              <a:cs typeface="Times New Roman" pitchFamily="18" charset="0"/>
              <a:sym typeface="Wingdings 2" pitchFamily="18" charset="2"/>
            </a:endParaRPr>
          </a:p>
        </p:txBody>
      </p:sp>
      <p:sp>
        <p:nvSpPr>
          <p:cNvPr id="24595" name="Text Box 19"/>
          <p:cNvSpPr txBox="1">
            <a:spLocks noChangeArrowheads="1"/>
          </p:cNvSpPr>
          <p:nvPr/>
        </p:nvSpPr>
        <p:spPr bwMode="auto">
          <a:xfrm>
            <a:off x="762000" y="457200"/>
            <a:ext cx="5638800" cy="7080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4000" b="0" dirty="0">
                <a:solidFill>
                  <a:srgbClr val="FF3300"/>
                </a:solidFill>
                <a:latin typeface="Tekton Pro" panose="020F0603020208020904" pitchFamily="34" charset="0"/>
                <a:cs typeface="Times New Roman" pitchFamily="18" charset="0"/>
              </a:rPr>
              <a:t>HƯỚNG DẪN VỀ NHÀ</a:t>
            </a:r>
          </a:p>
        </p:txBody>
      </p:sp>
      <p:pic>
        <p:nvPicPr>
          <p:cNvPr id="29703" name="Picture 2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29400" y="303213"/>
            <a:ext cx="2152650" cy="1874837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217653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4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9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3999" cy="70788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dirty="0" err="1" smtClean="0">
                <a:ln w="0"/>
                <a:solidFill>
                  <a:schemeClr val="accent1"/>
                </a:solidFill>
              </a:rPr>
              <a:t>Định</a:t>
            </a:r>
            <a:r>
              <a:rPr lang="en-US" sz="4000" dirty="0" smtClean="0">
                <a:ln w="0"/>
                <a:solidFill>
                  <a:schemeClr val="accent1"/>
                </a:solidFill>
              </a:rPr>
              <a:t> </a:t>
            </a:r>
            <a:r>
              <a:rPr lang="en-US" sz="4000" dirty="0" err="1" smtClean="0">
                <a:ln w="0"/>
                <a:solidFill>
                  <a:schemeClr val="accent1"/>
                </a:solidFill>
              </a:rPr>
              <a:t>nghĩa</a:t>
            </a:r>
            <a:r>
              <a:rPr lang="vi-VN" sz="4000" dirty="0" smtClean="0">
                <a:ln w="0"/>
                <a:solidFill>
                  <a:schemeClr val="accent1"/>
                </a:solidFill>
              </a:rPr>
              <a:t>: </a:t>
            </a:r>
            <a:r>
              <a:rPr lang="en-US" sz="4000" dirty="0" err="1" smtClean="0">
                <a:ln w="0"/>
                <a:solidFill>
                  <a:schemeClr val="accent1"/>
                </a:solidFill>
              </a:rPr>
              <a:t>Gương</a:t>
            </a:r>
            <a:r>
              <a:rPr lang="en-US" sz="4000" dirty="0" smtClean="0">
                <a:ln w="0"/>
                <a:solidFill>
                  <a:schemeClr val="accent1"/>
                </a:solidFill>
              </a:rPr>
              <a:t> </a:t>
            </a:r>
            <a:r>
              <a:rPr lang="en-US" sz="4000" dirty="0" err="1" smtClean="0">
                <a:ln w="0"/>
                <a:solidFill>
                  <a:schemeClr val="accent1"/>
                </a:solidFill>
              </a:rPr>
              <a:t>cầu</a:t>
            </a:r>
            <a:r>
              <a:rPr lang="en-US" sz="4000" dirty="0" smtClean="0">
                <a:ln w="0"/>
                <a:solidFill>
                  <a:schemeClr val="accent1"/>
                </a:solidFill>
              </a:rPr>
              <a:t> </a:t>
            </a:r>
            <a:r>
              <a:rPr lang="en-US" sz="4000" dirty="0" err="1" smtClean="0">
                <a:ln w="0"/>
                <a:solidFill>
                  <a:schemeClr val="accent1"/>
                </a:solidFill>
              </a:rPr>
              <a:t>lõm</a:t>
            </a:r>
            <a:endParaRPr lang="en-US" sz="4000" dirty="0">
              <a:ln w="0"/>
              <a:solidFill>
                <a:schemeClr val="accent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0055" y="878057"/>
            <a:ext cx="401781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latin typeface="Arial" pitchFamily="34" charset="0"/>
                <a:cs typeface="Arial" pitchFamily="34" charset="0"/>
              </a:rPr>
              <a:t>- Gương có mặt phản xạ là mặt trong của một phần mặt cầu gọi là gương cầu lõm.</a:t>
            </a:r>
            <a:endParaRPr lang="en-US" sz="4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7872" y="721741"/>
            <a:ext cx="5029200" cy="41259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2362200" y="76200"/>
            <a:ext cx="3733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GƯƠNG CẦU LÕM</a:t>
            </a:r>
          </a:p>
        </p:txBody>
      </p:sp>
      <p:sp>
        <p:nvSpPr>
          <p:cNvPr id="4099" name="Line 4"/>
          <p:cNvSpPr>
            <a:spLocks noChangeShapeType="1"/>
          </p:cNvSpPr>
          <p:nvPr/>
        </p:nvSpPr>
        <p:spPr bwMode="auto">
          <a:xfrm>
            <a:off x="1828800" y="533400"/>
            <a:ext cx="50292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228600" y="609600"/>
            <a:ext cx="69453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400" b="1" u="sng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400" b="1" u="sng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u="sng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u="sng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b="1" u="sng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b="1" u="sng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bởi</a:t>
            </a:r>
            <a:r>
              <a:rPr lang="en-US" sz="2400" b="1" u="sng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gương</a:t>
            </a:r>
            <a:r>
              <a:rPr lang="en-US" sz="2400" b="1" u="sng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b="1" u="sng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lõm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304800" y="1062038"/>
            <a:ext cx="35052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en-US" sz="2400" b="1" u="sng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Thí </a:t>
            </a:r>
            <a:r>
              <a:rPr lang="en-US" sz="2400" b="1" u="sng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400" b="1" u="sng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8202" name="Text Box 10"/>
          <p:cNvSpPr txBox="1">
            <a:spLocks noChangeArrowheads="1"/>
          </p:cNvSpPr>
          <p:nvPr/>
        </p:nvSpPr>
        <p:spPr bwMode="auto">
          <a:xfrm>
            <a:off x="390525" y="1812925"/>
            <a:ext cx="5930208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Bố </a:t>
            </a:r>
            <a:r>
              <a:rPr lang="en-US" sz="2400" b="1" dirty="0" err="1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2400" b="1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b="1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nến</a:t>
            </a:r>
            <a:r>
              <a:rPr lang="en-US" sz="2400" b="1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400" b="1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gương</a:t>
            </a:r>
            <a:r>
              <a:rPr lang="en-US" sz="2400" b="1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400" b="1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en-US" sz="2400" b="1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400" b="1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b="1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2400" b="1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gương</a:t>
            </a:r>
            <a:r>
              <a:rPr lang="en-US" sz="2400" b="1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b="1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b="1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b="1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b="1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400" b="1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400" b="1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400" b="1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b="1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nữa</a:t>
            </a:r>
            <a:r>
              <a:rPr lang="en-US" sz="2400" b="1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en-US" sz="2400" b="1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400" b="1" dirty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41"/>
          <p:cNvGrpSpPr>
            <a:grpSpLocks/>
          </p:cNvGrpSpPr>
          <p:nvPr/>
        </p:nvGrpSpPr>
        <p:grpSpPr bwMode="auto">
          <a:xfrm>
            <a:off x="6781800" y="1828800"/>
            <a:ext cx="1981200" cy="3505200"/>
            <a:chOff x="2972" y="528"/>
            <a:chExt cx="1872" cy="2413"/>
          </a:xfrm>
        </p:grpSpPr>
        <p:sp>
          <p:nvSpPr>
            <p:cNvPr id="4112" name="AutoShape 42" descr="Green marble"/>
            <p:cNvSpPr>
              <a:spLocks noChangeArrowheads="1"/>
            </p:cNvSpPr>
            <p:nvPr/>
          </p:nvSpPr>
          <p:spPr bwMode="auto">
            <a:xfrm rot="19732917" flipV="1">
              <a:off x="2977" y="2185"/>
              <a:ext cx="1711" cy="433"/>
            </a:xfrm>
            <a:prstGeom prst="parallelogram">
              <a:avLst>
                <a:gd name="adj" fmla="val 98788"/>
              </a:avLst>
            </a:prstGeom>
            <a:blipFill dpi="0" rotWithShape="1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 altLang="vi-VN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3" name="Group 43"/>
            <p:cNvGrpSpPr>
              <a:grpSpLocks/>
            </p:cNvGrpSpPr>
            <p:nvPr/>
          </p:nvGrpSpPr>
          <p:grpSpPr bwMode="auto">
            <a:xfrm>
              <a:off x="3487" y="2339"/>
              <a:ext cx="384" cy="240"/>
              <a:chOff x="3347" y="2339"/>
              <a:chExt cx="384" cy="240"/>
            </a:xfrm>
          </p:grpSpPr>
          <p:sp>
            <p:nvSpPr>
              <p:cNvPr id="4135" name="AutoShape 44"/>
              <p:cNvSpPr>
                <a:spLocks noChangeArrowheads="1"/>
              </p:cNvSpPr>
              <p:nvPr/>
            </p:nvSpPr>
            <p:spPr bwMode="auto">
              <a:xfrm rot="-144122" flipH="1" flipV="1">
                <a:off x="3347" y="2412"/>
                <a:ext cx="384" cy="16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21471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741" y="16169"/>
                    </a:moveTo>
                    <a:cubicBezTo>
                      <a:pt x="7798" y="16137"/>
                      <a:pt x="5430" y="13742"/>
                      <a:pt x="5430" y="10800"/>
                    </a:cubicBezTo>
                    <a:cubicBezTo>
                      <a:pt x="5430" y="7834"/>
                      <a:pt x="7834" y="5430"/>
                      <a:pt x="10800" y="5430"/>
                    </a:cubicBezTo>
                    <a:cubicBezTo>
                      <a:pt x="13765" y="5430"/>
                      <a:pt x="16170" y="7834"/>
                      <a:pt x="16170" y="10800"/>
                    </a:cubicBezTo>
                    <a:cubicBezTo>
                      <a:pt x="16170" y="13742"/>
                      <a:pt x="13801" y="16137"/>
                      <a:pt x="10858" y="16169"/>
                    </a:cubicBezTo>
                    <a:lnTo>
                      <a:pt x="10918" y="21599"/>
                    </a:lnTo>
                    <a:cubicBezTo>
                      <a:pt x="16836" y="21534"/>
                      <a:pt x="21600" y="16718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6718"/>
                      <a:pt x="4763" y="21534"/>
                      <a:pt x="10681" y="21599"/>
                    </a:cubicBezTo>
                    <a:lnTo>
                      <a:pt x="10741" y="16169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round/>
                <a:headEnd/>
                <a:tailEnd/>
              </a:ln>
              <a:scene3d>
                <a:camera prst="legacyObliqueTopRight">
                  <a:rot lat="17400000" lon="20999984" rev="0"/>
                </a:camera>
                <a:lightRig rig="legacyFlat3" dir="b"/>
              </a:scene3d>
              <a:sp3d prstMaterial="legacyMatte">
                <a:bevelT w="13500" h="13500" prst="angle"/>
                <a:bevelB w="13500" h="13500" prst="angle"/>
                <a:extrusionClr>
                  <a:schemeClr val="bg1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en-US"/>
              </a:p>
            </p:txBody>
          </p:sp>
          <p:sp>
            <p:nvSpPr>
              <p:cNvPr id="8237" name="AutoShape 45"/>
              <p:cNvSpPr>
                <a:spLocks noChangeArrowheads="1"/>
              </p:cNvSpPr>
              <p:nvPr/>
            </p:nvSpPr>
            <p:spPr bwMode="auto">
              <a:xfrm flipH="1">
                <a:off x="3464" y="2339"/>
                <a:ext cx="160" cy="180"/>
              </a:xfrm>
              <a:prstGeom prst="can">
                <a:avLst>
                  <a:gd name="adj" fmla="val 32760"/>
                </a:avLst>
              </a:prstGeom>
              <a:gradFill rotWithShape="1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4" name="Group 46"/>
            <p:cNvGrpSpPr>
              <a:grpSpLocks/>
            </p:cNvGrpSpPr>
            <p:nvPr/>
          </p:nvGrpSpPr>
          <p:grpSpPr bwMode="auto">
            <a:xfrm>
              <a:off x="3930" y="1749"/>
              <a:ext cx="318" cy="562"/>
              <a:chOff x="3552" y="2915"/>
              <a:chExt cx="384" cy="685"/>
            </a:xfrm>
          </p:grpSpPr>
          <p:grpSp>
            <p:nvGrpSpPr>
              <p:cNvPr id="5" name="Group 47"/>
              <p:cNvGrpSpPr>
                <a:grpSpLocks/>
              </p:cNvGrpSpPr>
              <p:nvPr/>
            </p:nvGrpSpPr>
            <p:grpSpPr bwMode="auto">
              <a:xfrm>
                <a:off x="3552" y="3360"/>
                <a:ext cx="384" cy="240"/>
                <a:chOff x="2031" y="2501"/>
                <a:chExt cx="326" cy="242"/>
              </a:xfrm>
            </p:grpSpPr>
            <p:sp>
              <p:nvSpPr>
                <p:cNvPr id="4133" name="AutoShape 48"/>
                <p:cNvSpPr>
                  <a:spLocks noChangeArrowheads="1"/>
                </p:cNvSpPr>
                <p:nvPr/>
              </p:nvSpPr>
              <p:spPr bwMode="auto">
                <a:xfrm rot="-144122" flipH="1" flipV="1">
                  <a:off x="2031" y="2575"/>
                  <a:ext cx="326" cy="16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600"/>
                    <a:gd name="T13" fmla="*/ 0 h 21600"/>
                    <a:gd name="T14" fmla="*/ 21600 w 21600"/>
                    <a:gd name="T15" fmla="*/ 21471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10741" y="16169"/>
                      </a:moveTo>
                      <a:cubicBezTo>
                        <a:pt x="7798" y="16137"/>
                        <a:pt x="5430" y="13742"/>
                        <a:pt x="5430" y="10800"/>
                      </a:cubicBezTo>
                      <a:cubicBezTo>
                        <a:pt x="5430" y="7834"/>
                        <a:pt x="7834" y="5430"/>
                        <a:pt x="10800" y="5430"/>
                      </a:cubicBezTo>
                      <a:cubicBezTo>
                        <a:pt x="13765" y="5430"/>
                        <a:pt x="16170" y="7834"/>
                        <a:pt x="16170" y="10800"/>
                      </a:cubicBezTo>
                      <a:cubicBezTo>
                        <a:pt x="16170" y="13742"/>
                        <a:pt x="13801" y="16137"/>
                        <a:pt x="10858" y="16169"/>
                      </a:cubicBezTo>
                      <a:lnTo>
                        <a:pt x="10918" y="21599"/>
                      </a:lnTo>
                      <a:cubicBezTo>
                        <a:pt x="16836" y="21534"/>
                        <a:pt x="21600" y="16718"/>
                        <a:pt x="21600" y="10800"/>
                      </a:cubicBezTo>
                      <a:cubicBezTo>
                        <a:pt x="21600" y="4835"/>
                        <a:pt x="16764" y="0"/>
                        <a:pt x="10800" y="0"/>
                      </a:cubicBezTo>
                      <a:cubicBezTo>
                        <a:pt x="4835" y="0"/>
                        <a:pt x="0" y="4835"/>
                        <a:pt x="0" y="10800"/>
                      </a:cubicBezTo>
                      <a:cubicBezTo>
                        <a:pt x="-1" y="16718"/>
                        <a:pt x="4763" y="21534"/>
                        <a:pt x="10681" y="21599"/>
                      </a:cubicBezTo>
                      <a:lnTo>
                        <a:pt x="10741" y="16169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round/>
                  <a:headEnd/>
                  <a:tailEnd/>
                </a:ln>
                <a:scene3d>
                  <a:camera prst="legacyObliqueTopRight">
                    <a:rot lat="17400000" lon="20999984" rev="0"/>
                  </a:camera>
                  <a:lightRig rig="legacyFlat3" dir="b"/>
                </a:scene3d>
                <a:sp3d prstMaterial="legacyMatte">
                  <a:bevelT w="13500" h="13500" prst="angle"/>
                  <a:bevelB w="13500" h="13500" prst="angle"/>
                  <a:extrusionClr>
                    <a:schemeClr val="bg1"/>
                  </a:extrusionClr>
                </a:sp3d>
              </p:spPr>
              <p:txBody>
                <a:bodyPr wrap="none" anchor="ctr">
                  <a:flatTx/>
                </a:bodyPr>
                <a:lstStyle/>
                <a:p>
                  <a:endParaRPr lang="en-US"/>
                </a:p>
              </p:txBody>
            </p:sp>
            <p:sp>
              <p:nvSpPr>
                <p:cNvPr id="8241" name="AutoShape 49"/>
                <p:cNvSpPr>
                  <a:spLocks noChangeArrowheads="1"/>
                </p:cNvSpPr>
                <p:nvPr/>
              </p:nvSpPr>
              <p:spPr bwMode="auto">
                <a:xfrm flipH="1">
                  <a:off x="2130" y="2501"/>
                  <a:ext cx="137" cy="183"/>
                </a:xfrm>
                <a:prstGeom prst="can">
                  <a:avLst>
                    <a:gd name="adj" fmla="val 38970"/>
                  </a:avLst>
                </a:prstGeom>
                <a:gradFill rotWithShape="1">
                  <a:gsLst>
                    <a:gs pos="0">
                      <a:schemeClr val="bg1">
                        <a:gamma/>
                        <a:shade val="46275"/>
                        <a:invGamma/>
                      </a:schemeClr>
                    </a:gs>
                    <a:gs pos="5000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8242" name="AutoShape 50"/>
              <p:cNvSpPr>
                <a:spLocks noChangeArrowheads="1"/>
              </p:cNvSpPr>
              <p:nvPr/>
            </p:nvSpPr>
            <p:spPr bwMode="auto">
              <a:xfrm>
                <a:off x="3701" y="2915"/>
                <a:ext cx="105" cy="484"/>
              </a:xfrm>
              <a:prstGeom prst="can">
                <a:avLst>
                  <a:gd name="adj" fmla="val 29087"/>
                </a:avLst>
              </a:prstGeom>
              <a:gradFill rotWithShape="1">
                <a:gsLst>
                  <a:gs pos="0">
                    <a:schemeClr val="bg2"/>
                  </a:gs>
                  <a:gs pos="50000">
                    <a:schemeClr val="bg2">
                      <a:gamma/>
                      <a:tint val="12549"/>
                      <a:invGamma/>
                    </a:schemeClr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4115" name="AutoShape 51" descr="Canvas"/>
            <p:cNvSpPr>
              <a:spLocks noChangeArrowheads="1"/>
            </p:cNvSpPr>
            <p:nvPr/>
          </p:nvSpPr>
          <p:spPr bwMode="auto">
            <a:xfrm rot="5400000">
              <a:off x="3374" y="606"/>
              <a:ext cx="1549" cy="1392"/>
            </a:xfrm>
            <a:prstGeom prst="parallelogram">
              <a:avLst>
                <a:gd name="adj" fmla="val 27820"/>
              </a:avLst>
            </a:prstGeom>
            <a:blipFill dpi="0" rotWithShape="1">
              <a:blip r:embed="rId4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vi-VN" altLang="vi-VN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6" name="Group 52"/>
            <p:cNvGrpSpPr>
              <a:grpSpLocks/>
            </p:cNvGrpSpPr>
            <p:nvPr/>
          </p:nvGrpSpPr>
          <p:grpSpPr bwMode="auto">
            <a:xfrm rot="-1049036">
              <a:off x="3767" y="866"/>
              <a:ext cx="715" cy="906"/>
              <a:chOff x="3552" y="240"/>
              <a:chExt cx="1584" cy="1824"/>
            </a:xfrm>
          </p:grpSpPr>
          <p:sp>
            <p:nvSpPr>
              <p:cNvPr id="4129" name="Oval 53"/>
              <p:cNvSpPr>
                <a:spLocks noChangeArrowheads="1"/>
              </p:cNvSpPr>
              <p:nvPr/>
            </p:nvSpPr>
            <p:spPr bwMode="auto">
              <a:xfrm rot="-1711819">
                <a:off x="3552" y="239"/>
                <a:ext cx="1585" cy="182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dist="107763" dir="189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endParaRPr lang="vi-VN" altLang="vi-VN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246" name="Oval 54"/>
              <p:cNvSpPr>
                <a:spLocks noChangeArrowheads="1"/>
              </p:cNvSpPr>
              <p:nvPr/>
            </p:nvSpPr>
            <p:spPr bwMode="auto">
              <a:xfrm rot="-1771866">
                <a:off x="3599" y="288"/>
                <a:ext cx="1492" cy="172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4117" name="AutoShape 55"/>
            <p:cNvSpPr>
              <a:spLocks noChangeArrowheads="1"/>
            </p:cNvSpPr>
            <p:nvPr/>
          </p:nvSpPr>
          <p:spPr bwMode="auto">
            <a:xfrm rot="5620470">
              <a:off x="3150" y="2501"/>
              <a:ext cx="241" cy="598"/>
            </a:xfrm>
            <a:prstGeom prst="parallelogram">
              <a:avLst>
                <a:gd name="adj" fmla="val 46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 altLang="vi-VN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48" name="AutoShape 56"/>
            <p:cNvSpPr>
              <a:spLocks noChangeArrowheads="1"/>
            </p:cNvSpPr>
            <p:nvPr/>
          </p:nvSpPr>
          <p:spPr bwMode="auto">
            <a:xfrm rot="16204570" flipV="1">
              <a:off x="3713" y="1982"/>
              <a:ext cx="804" cy="1113"/>
            </a:xfrm>
            <a:prstGeom prst="parallelogram">
              <a:avLst>
                <a:gd name="adj" fmla="val 84269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0"/>
                    <a:invGamma/>
                  </a:schemeClr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19" name="Rectangle 57"/>
            <p:cNvSpPr>
              <a:spLocks noChangeArrowheads="1"/>
            </p:cNvSpPr>
            <p:nvPr/>
          </p:nvSpPr>
          <p:spPr bwMode="auto">
            <a:xfrm>
              <a:off x="3624" y="1628"/>
              <a:ext cx="120" cy="748"/>
            </a:xfrm>
            <a:prstGeom prst="rect">
              <a:avLst/>
            </a:prstGeom>
            <a:gradFill rotWithShape="1">
              <a:gsLst>
                <a:gs pos="0">
                  <a:srgbClr val="FF3300"/>
                </a:gs>
                <a:gs pos="50000">
                  <a:srgbClr val="FFD8CE"/>
                </a:gs>
                <a:gs pos="100000">
                  <a:srgbClr val="FF33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 altLang="vi-VN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7" name="Group 58"/>
            <p:cNvGrpSpPr>
              <a:grpSpLocks/>
            </p:cNvGrpSpPr>
            <p:nvPr/>
          </p:nvGrpSpPr>
          <p:grpSpPr bwMode="auto">
            <a:xfrm>
              <a:off x="3622" y="1245"/>
              <a:ext cx="144" cy="666"/>
              <a:chOff x="2038" y="1536"/>
              <a:chExt cx="144" cy="666"/>
            </a:xfrm>
          </p:grpSpPr>
          <p:sp>
            <p:nvSpPr>
              <p:cNvPr id="4125" name="Rectangle 59"/>
              <p:cNvSpPr>
                <a:spLocks noChangeArrowheads="1"/>
              </p:cNvSpPr>
              <p:nvPr/>
            </p:nvSpPr>
            <p:spPr bwMode="auto">
              <a:xfrm>
                <a:off x="2042" y="2058"/>
                <a:ext cx="122" cy="144"/>
              </a:xfrm>
              <a:prstGeom prst="rect">
                <a:avLst/>
              </a:prstGeom>
              <a:gradFill rotWithShape="1">
                <a:gsLst>
                  <a:gs pos="0">
                    <a:srgbClr val="FF3300"/>
                  </a:gs>
                  <a:gs pos="50000">
                    <a:srgbClr val="FFD8CE"/>
                  </a:gs>
                  <a:gs pos="100000">
                    <a:srgbClr val="FF3300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vi-VN" altLang="vi-VN"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8" name="Group 60"/>
              <p:cNvGrpSpPr>
                <a:grpSpLocks/>
              </p:cNvGrpSpPr>
              <p:nvPr/>
            </p:nvGrpSpPr>
            <p:grpSpPr bwMode="auto">
              <a:xfrm>
                <a:off x="2038" y="1536"/>
                <a:ext cx="144" cy="376"/>
                <a:chOff x="2038" y="1536"/>
                <a:chExt cx="144" cy="376"/>
              </a:xfrm>
            </p:grpSpPr>
            <p:pic>
              <p:nvPicPr>
                <p:cNvPr id="4127" name="Picture 61" descr="Lua do clear"/>
                <p:cNvPicPr>
                  <a:picLocks noChangeAspect="1" noChangeArrowheads="1" noCrop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>
                  <a:off x="2038" y="1536"/>
                  <a:ext cx="144" cy="3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4128" name="AutoShape 62"/>
                <p:cNvSpPr>
                  <a:spLocks noChangeArrowheads="1"/>
                </p:cNvSpPr>
                <p:nvPr/>
              </p:nvSpPr>
              <p:spPr bwMode="auto">
                <a:xfrm rot="10800000">
                  <a:off x="2045" y="1833"/>
                  <a:ext cx="120" cy="79"/>
                </a:xfrm>
                <a:prstGeom prst="flowChartManualOperation">
                  <a:avLst/>
                </a:prstGeom>
                <a:gradFill rotWithShape="1">
                  <a:gsLst>
                    <a:gs pos="0">
                      <a:srgbClr val="FF3300"/>
                    </a:gs>
                    <a:gs pos="50000">
                      <a:srgbClr val="FFE5DF"/>
                    </a:gs>
                    <a:gs pos="100000">
                      <a:srgbClr val="FF3300"/>
                    </a:gs>
                  </a:gsLst>
                  <a:lin ang="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vi-VN" altLang="vi-VN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  <p:grpSp>
          <p:nvGrpSpPr>
            <p:cNvPr id="9" name="Group 63"/>
            <p:cNvGrpSpPr>
              <a:grpSpLocks/>
            </p:cNvGrpSpPr>
            <p:nvPr/>
          </p:nvGrpSpPr>
          <p:grpSpPr bwMode="auto">
            <a:xfrm>
              <a:off x="4004" y="940"/>
              <a:ext cx="249" cy="751"/>
              <a:chOff x="3864" y="940"/>
              <a:chExt cx="249" cy="751"/>
            </a:xfrm>
          </p:grpSpPr>
          <p:sp>
            <p:nvSpPr>
              <p:cNvPr id="4122" name="Freeform 64"/>
              <p:cNvSpPr>
                <a:spLocks/>
              </p:cNvSpPr>
              <p:nvPr/>
            </p:nvSpPr>
            <p:spPr bwMode="auto">
              <a:xfrm>
                <a:off x="3928" y="1222"/>
                <a:ext cx="185" cy="469"/>
              </a:xfrm>
              <a:custGeom>
                <a:avLst/>
                <a:gdLst>
                  <a:gd name="T0" fmla="*/ 0 w 185"/>
                  <a:gd name="T1" fmla="*/ 66 h 469"/>
                  <a:gd name="T2" fmla="*/ 156 w 185"/>
                  <a:gd name="T3" fmla="*/ 22 h 469"/>
                  <a:gd name="T4" fmla="*/ 175 w 185"/>
                  <a:gd name="T5" fmla="*/ 100 h 469"/>
                  <a:gd name="T6" fmla="*/ 184 w 185"/>
                  <a:gd name="T7" fmla="*/ 202 h 469"/>
                  <a:gd name="T8" fmla="*/ 185 w 185"/>
                  <a:gd name="T9" fmla="*/ 285 h 469"/>
                  <a:gd name="T10" fmla="*/ 171 w 185"/>
                  <a:gd name="T11" fmla="*/ 365 h 469"/>
                  <a:gd name="T12" fmla="*/ 164 w 185"/>
                  <a:gd name="T13" fmla="*/ 410 h 469"/>
                  <a:gd name="T14" fmla="*/ 152 w 185"/>
                  <a:gd name="T15" fmla="*/ 466 h 469"/>
                  <a:gd name="T16" fmla="*/ 75 w 185"/>
                  <a:gd name="T17" fmla="*/ 469 h 469"/>
                  <a:gd name="T18" fmla="*/ 15 w 185"/>
                  <a:gd name="T19" fmla="*/ 452 h 469"/>
                  <a:gd name="T20" fmla="*/ 24 w 185"/>
                  <a:gd name="T21" fmla="*/ 370 h 469"/>
                  <a:gd name="T22" fmla="*/ 32 w 185"/>
                  <a:gd name="T23" fmla="*/ 298 h 469"/>
                  <a:gd name="T24" fmla="*/ 32 w 185"/>
                  <a:gd name="T25" fmla="*/ 234 h 469"/>
                  <a:gd name="T26" fmla="*/ 24 w 185"/>
                  <a:gd name="T27" fmla="*/ 178 h 469"/>
                  <a:gd name="T28" fmla="*/ 16 w 185"/>
                  <a:gd name="T29" fmla="*/ 146 h 469"/>
                  <a:gd name="T30" fmla="*/ 8 w 185"/>
                  <a:gd name="T31" fmla="*/ 106 h 469"/>
                  <a:gd name="T32" fmla="*/ 0 w 185"/>
                  <a:gd name="T33" fmla="*/ 66 h 46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85"/>
                  <a:gd name="T52" fmla="*/ 0 h 469"/>
                  <a:gd name="T53" fmla="*/ 185 w 185"/>
                  <a:gd name="T54" fmla="*/ 469 h 46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85" h="469">
                    <a:moveTo>
                      <a:pt x="0" y="66"/>
                    </a:moveTo>
                    <a:cubicBezTo>
                      <a:pt x="73" y="71"/>
                      <a:pt x="118" y="0"/>
                      <a:pt x="156" y="22"/>
                    </a:cubicBezTo>
                    <a:lnTo>
                      <a:pt x="175" y="100"/>
                    </a:lnTo>
                    <a:lnTo>
                      <a:pt x="184" y="202"/>
                    </a:lnTo>
                    <a:lnTo>
                      <a:pt x="185" y="285"/>
                    </a:lnTo>
                    <a:lnTo>
                      <a:pt x="171" y="365"/>
                    </a:lnTo>
                    <a:lnTo>
                      <a:pt x="164" y="410"/>
                    </a:lnTo>
                    <a:lnTo>
                      <a:pt x="152" y="466"/>
                    </a:lnTo>
                    <a:lnTo>
                      <a:pt x="75" y="469"/>
                    </a:lnTo>
                    <a:lnTo>
                      <a:pt x="15" y="452"/>
                    </a:lnTo>
                    <a:lnTo>
                      <a:pt x="24" y="370"/>
                    </a:lnTo>
                    <a:lnTo>
                      <a:pt x="32" y="298"/>
                    </a:lnTo>
                    <a:lnTo>
                      <a:pt x="32" y="234"/>
                    </a:lnTo>
                    <a:lnTo>
                      <a:pt x="24" y="178"/>
                    </a:lnTo>
                    <a:lnTo>
                      <a:pt x="16" y="146"/>
                    </a:lnTo>
                    <a:lnTo>
                      <a:pt x="8" y="106"/>
                    </a:lnTo>
                    <a:lnTo>
                      <a:pt x="0" y="66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3300"/>
                  </a:gs>
                  <a:gs pos="100000">
                    <a:srgbClr val="FFDFD7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3" name="AutoShape 65"/>
              <p:cNvSpPr>
                <a:spLocks noChangeArrowheads="1"/>
              </p:cNvSpPr>
              <p:nvPr/>
            </p:nvSpPr>
            <p:spPr bwMode="auto">
              <a:xfrm rot="9494319">
                <a:off x="3912" y="1208"/>
                <a:ext cx="172" cy="60"/>
              </a:xfrm>
              <a:prstGeom prst="flowChartManualOperation">
                <a:avLst/>
              </a:prstGeom>
              <a:gradFill rotWithShape="1">
                <a:gsLst>
                  <a:gs pos="0">
                    <a:srgbClr val="FFE5DF"/>
                  </a:gs>
                  <a:gs pos="100000">
                    <a:srgbClr val="FF3300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vi-VN" altLang="vi-VN">
                  <a:latin typeface="Times New Roman" pitchFamily="18" charset="0"/>
                  <a:cs typeface="Times New Roman" pitchFamily="18" charset="0"/>
                </a:endParaRPr>
              </a:p>
            </p:txBody>
          </p:sp>
          <p:pic>
            <p:nvPicPr>
              <p:cNvPr id="4124" name="Picture 66" descr="Lua do clear"/>
              <p:cNvPicPr>
                <a:picLocks noChangeAspect="1" noChangeArrowheads="1" noCrop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 rot="-1343549">
                <a:off x="3864" y="940"/>
                <a:ext cx="180" cy="3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38" name="TextBox 37"/>
          <p:cNvSpPr txBox="1"/>
          <p:nvPr/>
        </p:nvSpPr>
        <p:spPr>
          <a:xfrm>
            <a:off x="381000" y="6248400"/>
            <a:ext cx="647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10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/>
      <p:bldP spid="8198" grpId="0"/>
      <p:bldP spid="820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t="-3000" r="-2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outerShdw blurRad="50800" dist="228600" dir="7800000" sx="5000" sy="5000" algn="ctr" rotWithShape="0">
              <a:srgbClr val="000000"/>
            </a:outerShdw>
            <a:reflection stA="0" endPos="65000" dist="50800" dir="5400000" sy="-100000" algn="bl" rotWithShape="0"/>
          </a:effectLst>
          <a:scene3d>
            <a:camera prst="orthographicFront">
              <a:rot lat="1200000" lon="0" rev="0"/>
            </a:camera>
            <a:lightRig rig="threePt" dir="t"/>
          </a:scene3d>
          <a:sp3d>
            <a:bevelT/>
            <a:bevelB w="139700" h="139700" prst="divot"/>
          </a:sp3d>
        </p:spPr>
        <p:txBody>
          <a:bodyPr>
            <a:normAutofit/>
          </a:bodyPr>
          <a:lstStyle/>
          <a:p>
            <a:r>
              <a:rPr lang="en-US" sz="6000" dirty="0" smtClean="0">
                <a:effectLst>
                  <a:outerShdw blurRad="50800" dist="50800" dir="5400000" algn="ctr" rotWithShape="0">
                    <a:srgbClr val="000000">
                      <a:alpha val="82000"/>
                    </a:srgbClr>
                  </a:outerShdw>
                </a:effectLst>
                <a:latin typeface="Tekton Pro" panose="020F0603020208020904" pitchFamily="34" charset="0"/>
              </a:rPr>
              <a:t>KẾT LUẬN</a:t>
            </a:r>
            <a:endParaRPr lang="vi-VN" sz="6000" dirty="0">
              <a:effectLst>
                <a:outerShdw blurRad="50800" dist="50800" dir="5400000" algn="ctr" rotWithShape="0">
                  <a:srgbClr val="000000">
                    <a:alpha val="82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417638"/>
            <a:ext cx="7543800" cy="3382962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C000"/>
                </a:solidFill>
                <a:latin typeface="+mj-lt"/>
                <a:cs typeface="Arial" panose="020B0604020202020204" pitchFamily="34" charset="0"/>
              </a:rPr>
              <a:t>Ảnh tạo bởi gương cầu lõm là </a:t>
            </a:r>
            <a:r>
              <a:rPr lang="en-US" b="1" dirty="0" smtClean="0">
                <a:latin typeface="+mj-lt"/>
                <a:cs typeface="Arial" panose="020B0604020202020204" pitchFamily="34" charset="0"/>
              </a:rPr>
              <a:t>ảnh ảo</a:t>
            </a:r>
            <a:r>
              <a:rPr lang="en-US" b="1" dirty="0" smtClean="0">
                <a:solidFill>
                  <a:srgbClr val="FFC000"/>
                </a:solidFill>
                <a:latin typeface="+mj-lt"/>
                <a:cs typeface="Arial" panose="020B0604020202020204" pitchFamily="34" charset="0"/>
              </a:rPr>
              <a:t>, không hứng được trên màn.</a:t>
            </a:r>
          </a:p>
          <a:p>
            <a:r>
              <a:rPr lang="en-US" b="1" dirty="0" smtClean="0">
                <a:solidFill>
                  <a:srgbClr val="FFC000"/>
                </a:solidFill>
                <a:latin typeface="+mj-lt"/>
                <a:cs typeface="Arial" panose="020B0604020202020204" pitchFamily="34" charset="0"/>
              </a:rPr>
              <a:t>Độ lớn của ảnh tạo bởi gương cầu lõm </a:t>
            </a:r>
            <a:r>
              <a:rPr lang="en-US" b="1" dirty="0" smtClean="0">
                <a:latin typeface="+mj-lt"/>
                <a:cs typeface="Arial" panose="020B0604020202020204" pitchFamily="34" charset="0"/>
              </a:rPr>
              <a:t>lớn hơn vật</a:t>
            </a:r>
            <a:r>
              <a:rPr lang="en-US" b="1" dirty="0" smtClean="0">
                <a:solidFill>
                  <a:srgbClr val="FFC000"/>
                </a:solidFill>
                <a:latin typeface="+mj-lt"/>
                <a:cs typeface="Arial" panose="020B0604020202020204" pitchFamily="34" charset="0"/>
              </a:rPr>
              <a:t>.</a:t>
            </a:r>
            <a:endParaRPr lang="vi-VN" b="1" dirty="0" smtClean="0">
              <a:solidFill>
                <a:srgbClr val="FFC000"/>
              </a:solidFill>
              <a:latin typeface="+mj-lt"/>
              <a:cs typeface="Arial" panose="020B0604020202020204" pitchFamily="34" charset="0"/>
            </a:endParaRPr>
          </a:p>
          <a:p>
            <a:r>
              <a:rPr lang="en-US" b="1" dirty="0" smtClean="0">
                <a:solidFill>
                  <a:srgbClr val="FFC000"/>
                </a:solidFill>
                <a:latin typeface="+mj-lt"/>
                <a:cs typeface="Arial" panose="020B0604020202020204" pitchFamily="34" charset="0"/>
              </a:rPr>
              <a:t>Chỉ quan sát được các vật ở gần, không quan sát được các vật ở xa. </a:t>
            </a:r>
            <a:endParaRPr lang="vi-VN" b="1" dirty="0">
              <a:solidFill>
                <a:srgbClr val="FFC000"/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7684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2362200" y="76200"/>
            <a:ext cx="3733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GƯƠNG CẦU LÕM</a:t>
            </a:r>
          </a:p>
        </p:txBody>
      </p:sp>
      <p:sp>
        <p:nvSpPr>
          <p:cNvPr id="4099" name="Line 4"/>
          <p:cNvSpPr>
            <a:spLocks noChangeShapeType="1"/>
          </p:cNvSpPr>
          <p:nvPr/>
        </p:nvSpPr>
        <p:spPr bwMode="auto">
          <a:xfrm>
            <a:off x="1828800" y="533400"/>
            <a:ext cx="50292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0" y="609600"/>
            <a:ext cx="71739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400" b="1" u="sng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400" b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b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b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bởi</a:t>
            </a:r>
            <a:r>
              <a:rPr lang="en-US" sz="2400" b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gương</a:t>
            </a:r>
            <a:r>
              <a:rPr lang="en-US" sz="2400" b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b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lõm</a:t>
            </a:r>
            <a:r>
              <a:rPr lang="en-US" sz="2400" b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0" y="1077191"/>
            <a:ext cx="3701256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 u="sng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1.Thí nghiệm :</a:t>
            </a:r>
          </a:p>
        </p:txBody>
      </p:sp>
      <p:sp>
        <p:nvSpPr>
          <p:cNvPr id="8202" name="Text Box 10"/>
          <p:cNvSpPr txBox="1">
            <a:spLocks noChangeArrowheads="1"/>
          </p:cNvSpPr>
          <p:nvPr/>
        </p:nvSpPr>
        <p:spPr bwMode="auto">
          <a:xfrm>
            <a:off x="0" y="1830177"/>
            <a:ext cx="6096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 u="sng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II. Sự phản xạ ánh sáng trên gương cầu lõm</a:t>
            </a:r>
            <a:endParaRPr lang="en-US" sz="2400" b="1" u="sng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81000" y="6248400"/>
            <a:ext cx="647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5" name="Text Box 6"/>
          <p:cNvSpPr txBox="1">
            <a:spLocks noChangeArrowheads="1"/>
          </p:cNvSpPr>
          <p:nvPr/>
        </p:nvSpPr>
        <p:spPr bwMode="auto">
          <a:xfrm>
            <a:off x="34636" y="2280699"/>
            <a:ext cx="38862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 u="sng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1.Thí nghiệm :</a:t>
            </a:r>
          </a:p>
        </p:txBody>
      </p:sp>
    </p:spTree>
    <p:extLst>
      <p:ext uri="{BB962C8B-B14F-4D97-AF65-F5344CB8AC3E}">
        <p14:creationId xmlns:p14="http://schemas.microsoft.com/office/powerpoint/2010/main" val="28691411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ext Box 2"/>
          <p:cNvSpPr txBox="1">
            <a:spLocks noChangeArrowheads="1"/>
          </p:cNvSpPr>
          <p:nvPr/>
        </p:nvSpPr>
        <p:spPr bwMode="auto">
          <a:xfrm>
            <a:off x="0" y="0"/>
            <a:ext cx="8785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Thí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chùm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song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song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73"/>
          <p:cNvGrpSpPr>
            <a:grpSpLocks/>
          </p:cNvGrpSpPr>
          <p:nvPr/>
        </p:nvGrpSpPr>
        <p:grpSpPr bwMode="auto">
          <a:xfrm>
            <a:off x="1371600" y="887413"/>
            <a:ext cx="6291263" cy="4657726"/>
            <a:chOff x="835" y="607"/>
            <a:chExt cx="3963" cy="2934"/>
          </a:xfrm>
        </p:grpSpPr>
        <p:grpSp>
          <p:nvGrpSpPr>
            <p:cNvPr id="3" name="Group 71"/>
            <p:cNvGrpSpPr>
              <a:grpSpLocks/>
            </p:cNvGrpSpPr>
            <p:nvPr/>
          </p:nvGrpSpPr>
          <p:grpSpPr bwMode="auto">
            <a:xfrm>
              <a:off x="835" y="2208"/>
              <a:ext cx="1439" cy="1120"/>
              <a:chOff x="835" y="2208"/>
              <a:chExt cx="1439" cy="1120"/>
            </a:xfrm>
          </p:grpSpPr>
          <p:sp>
            <p:nvSpPr>
              <p:cNvPr id="65539" name="Freeform 3"/>
              <p:cNvSpPr>
                <a:spLocks/>
              </p:cNvSpPr>
              <p:nvPr/>
            </p:nvSpPr>
            <p:spPr bwMode="auto">
              <a:xfrm rot="-158215">
                <a:off x="1676" y="2215"/>
                <a:ext cx="492" cy="732"/>
              </a:xfrm>
              <a:custGeom>
                <a:avLst/>
                <a:gdLst/>
                <a:ahLst/>
                <a:cxnLst>
                  <a:cxn ang="0">
                    <a:pos x="360" y="0"/>
                  </a:cxn>
                  <a:cxn ang="0">
                    <a:pos x="144" y="180"/>
                  </a:cxn>
                  <a:cxn ang="0">
                    <a:pos x="120" y="336"/>
                  </a:cxn>
                  <a:cxn ang="0">
                    <a:pos x="0" y="432"/>
                  </a:cxn>
                  <a:cxn ang="0">
                    <a:pos x="24" y="528"/>
                  </a:cxn>
                  <a:cxn ang="0">
                    <a:pos x="84" y="684"/>
                  </a:cxn>
                  <a:cxn ang="0">
                    <a:pos x="192" y="660"/>
                  </a:cxn>
                  <a:cxn ang="0">
                    <a:pos x="324" y="732"/>
                  </a:cxn>
                  <a:cxn ang="0">
                    <a:pos x="492" y="672"/>
                  </a:cxn>
                </a:cxnLst>
                <a:rect l="0" t="0" r="r" b="b"/>
                <a:pathLst>
                  <a:path w="492" h="732">
                    <a:moveTo>
                      <a:pt x="360" y="0"/>
                    </a:moveTo>
                    <a:lnTo>
                      <a:pt x="144" y="180"/>
                    </a:lnTo>
                    <a:lnTo>
                      <a:pt x="120" y="336"/>
                    </a:lnTo>
                    <a:lnTo>
                      <a:pt x="0" y="432"/>
                    </a:lnTo>
                    <a:lnTo>
                      <a:pt x="24" y="528"/>
                    </a:lnTo>
                    <a:lnTo>
                      <a:pt x="84" y="684"/>
                    </a:lnTo>
                    <a:lnTo>
                      <a:pt x="192" y="660"/>
                    </a:lnTo>
                    <a:lnTo>
                      <a:pt x="324" y="732"/>
                    </a:lnTo>
                    <a:lnTo>
                      <a:pt x="492" y="672"/>
                    </a:lnTo>
                  </a:path>
                </a:pathLst>
              </a:custGeom>
              <a:gradFill rotWithShape="1">
                <a:gsLst>
                  <a:gs pos="0">
                    <a:srgbClr val="C0C0C0">
                      <a:gamma/>
                      <a:tint val="0"/>
                      <a:invGamma/>
                    </a:srgbClr>
                  </a:gs>
                  <a:gs pos="100000">
                    <a:srgbClr val="C0C0C0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540" name="Oval 4"/>
              <p:cNvSpPr>
                <a:spLocks noChangeArrowheads="1"/>
              </p:cNvSpPr>
              <p:nvPr/>
            </p:nvSpPr>
            <p:spPr bwMode="auto">
              <a:xfrm rot="31879680">
                <a:off x="1937" y="2208"/>
                <a:ext cx="337" cy="67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dist="107763" dir="81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541" name="Oval 5"/>
              <p:cNvSpPr>
                <a:spLocks noChangeArrowheads="1"/>
              </p:cNvSpPr>
              <p:nvPr/>
            </p:nvSpPr>
            <p:spPr bwMode="auto">
              <a:xfrm rot="31941588">
                <a:off x="1968" y="2256"/>
                <a:ext cx="240" cy="585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2549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542" name="Freeform 6"/>
              <p:cNvSpPr>
                <a:spLocks/>
              </p:cNvSpPr>
              <p:nvPr/>
            </p:nvSpPr>
            <p:spPr bwMode="auto">
              <a:xfrm rot="-158215">
                <a:off x="873" y="2663"/>
                <a:ext cx="914" cy="665"/>
              </a:xfrm>
              <a:custGeom>
                <a:avLst/>
                <a:gdLst/>
                <a:ahLst/>
                <a:cxnLst>
                  <a:cxn ang="0">
                    <a:pos x="833" y="0"/>
                  </a:cxn>
                  <a:cxn ang="0">
                    <a:pos x="8" y="404"/>
                  </a:cxn>
                  <a:cxn ang="0">
                    <a:pos x="0" y="501"/>
                  </a:cxn>
                  <a:cxn ang="0">
                    <a:pos x="29" y="595"/>
                  </a:cxn>
                  <a:cxn ang="0">
                    <a:pos x="92" y="665"/>
                  </a:cxn>
                  <a:cxn ang="0">
                    <a:pos x="914" y="266"/>
                  </a:cxn>
                </a:cxnLst>
                <a:rect l="0" t="0" r="r" b="b"/>
                <a:pathLst>
                  <a:path w="914" h="665">
                    <a:moveTo>
                      <a:pt x="833" y="0"/>
                    </a:moveTo>
                    <a:lnTo>
                      <a:pt x="8" y="404"/>
                    </a:lnTo>
                    <a:lnTo>
                      <a:pt x="0" y="501"/>
                    </a:lnTo>
                    <a:lnTo>
                      <a:pt x="29" y="595"/>
                    </a:lnTo>
                    <a:lnTo>
                      <a:pt x="92" y="665"/>
                    </a:lnTo>
                    <a:lnTo>
                      <a:pt x="914" y="266"/>
                    </a:lnTo>
                  </a:path>
                </a:pathLst>
              </a:cu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543" name="Arc 7"/>
              <p:cNvSpPr>
                <a:spLocks/>
              </p:cNvSpPr>
              <p:nvPr/>
            </p:nvSpPr>
            <p:spPr bwMode="auto">
              <a:xfrm rot="12254103">
                <a:off x="950" y="3079"/>
                <a:ext cx="336" cy="217"/>
              </a:xfrm>
              <a:custGeom>
                <a:avLst/>
                <a:gdLst>
                  <a:gd name="G0" fmla="+- 0 0 0"/>
                  <a:gd name="G1" fmla="+- 18870 0 0"/>
                  <a:gd name="G2" fmla="+- 21600 0 0"/>
                  <a:gd name="T0" fmla="*/ 10511 w 21600"/>
                  <a:gd name="T1" fmla="*/ 0 h 18870"/>
                  <a:gd name="T2" fmla="*/ 21600 w 21600"/>
                  <a:gd name="T3" fmla="*/ 18870 h 18870"/>
                  <a:gd name="T4" fmla="*/ 0 w 21600"/>
                  <a:gd name="T5" fmla="*/ 18870 h 188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18870" fill="none" extrusionOk="0">
                    <a:moveTo>
                      <a:pt x="10511" y="-1"/>
                    </a:moveTo>
                    <a:cubicBezTo>
                      <a:pt x="17356" y="3813"/>
                      <a:pt x="21600" y="11034"/>
                      <a:pt x="21600" y="18870"/>
                    </a:cubicBezTo>
                  </a:path>
                  <a:path w="21600" h="18870" stroke="0" extrusionOk="0">
                    <a:moveTo>
                      <a:pt x="10511" y="-1"/>
                    </a:moveTo>
                    <a:cubicBezTo>
                      <a:pt x="17356" y="3813"/>
                      <a:pt x="21600" y="11034"/>
                      <a:pt x="21600" y="18870"/>
                    </a:cubicBezTo>
                    <a:lnTo>
                      <a:pt x="0" y="1887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544" name="AutoShape 8"/>
              <p:cNvSpPr>
                <a:spLocks noChangeArrowheads="1"/>
              </p:cNvSpPr>
              <p:nvPr/>
            </p:nvSpPr>
            <p:spPr bwMode="auto">
              <a:xfrm rot="-1634725">
                <a:off x="1442" y="2704"/>
                <a:ext cx="144" cy="48"/>
              </a:xfrm>
              <a:prstGeom prst="cube">
                <a:avLst>
                  <a:gd name="adj" fmla="val 26519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545" name="Arc 9"/>
              <p:cNvSpPr>
                <a:spLocks/>
              </p:cNvSpPr>
              <p:nvPr/>
            </p:nvSpPr>
            <p:spPr bwMode="auto">
              <a:xfrm rot="12254103">
                <a:off x="1661" y="2676"/>
                <a:ext cx="336" cy="217"/>
              </a:xfrm>
              <a:custGeom>
                <a:avLst/>
                <a:gdLst>
                  <a:gd name="G0" fmla="+- 0 0 0"/>
                  <a:gd name="G1" fmla="+- 18870 0 0"/>
                  <a:gd name="G2" fmla="+- 21600 0 0"/>
                  <a:gd name="T0" fmla="*/ 10511 w 21600"/>
                  <a:gd name="T1" fmla="*/ 0 h 18870"/>
                  <a:gd name="T2" fmla="*/ 21600 w 21600"/>
                  <a:gd name="T3" fmla="*/ 18870 h 18870"/>
                  <a:gd name="T4" fmla="*/ 0 w 21600"/>
                  <a:gd name="T5" fmla="*/ 18870 h 188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18870" fill="none" extrusionOk="0">
                    <a:moveTo>
                      <a:pt x="10511" y="-1"/>
                    </a:moveTo>
                    <a:cubicBezTo>
                      <a:pt x="17356" y="3813"/>
                      <a:pt x="21600" y="11034"/>
                      <a:pt x="21600" y="18870"/>
                    </a:cubicBezTo>
                  </a:path>
                  <a:path w="21600" h="18870" stroke="0" extrusionOk="0">
                    <a:moveTo>
                      <a:pt x="10511" y="-1"/>
                    </a:moveTo>
                    <a:cubicBezTo>
                      <a:pt x="17356" y="3813"/>
                      <a:pt x="21600" y="11034"/>
                      <a:pt x="21600" y="18870"/>
                    </a:cubicBezTo>
                    <a:lnTo>
                      <a:pt x="0" y="1887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546" name="Line 10"/>
              <p:cNvSpPr>
                <a:spLocks noChangeShapeType="1"/>
              </p:cNvSpPr>
              <p:nvPr/>
            </p:nvSpPr>
            <p:spPr bwMode="auto">
              <a:xfrm rot="21441785" flipV="1">
                <a:off x="994" y="2722"/>
                <a:ext cx="720" cy="336"/>
              </a:xfrm>
              <a:prstGeom prst="line">
                <a:avLst/>
              </a:prstGeom>
              <a:noFill/>
              <a:ln w="9525">
                <a:solidFill>
                  <a:srgbClr val="9FCCCD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547" name="Line 11"/>
              <p:cNvSpPr>
                <a:spLocks noChangeShapeType="1"/>
              </p:cNvSpPr>
              <p:nvPr/>
            </p:nvSpPr>
            <p:spPr bwMode="auto">
              <a:xfrm rot="21441785" flipV="1">
                <a:off x="996" y="2770"/>
                <a:ext cx="720" cy="336"/>
              </a:xfrm>
              <a:prstGeom prst="line">
                <a:avLst/>
              </a:prstGeom>
              <a:noFill/>
              <a:ln w="9525">
                <a:solidFill>
                  <a:srgbClr val="9FCCCD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548" name="Line 12"/>
              <p:cNvSpPr>
                <a:spLocks noChangeShapeType="1"/>
              </p:cNvSpPr>
              <p:nvPr/>
            </p:nvSpPr>
            <p:spPr bwMode="auto">
              <a:xfrm rot="21441785" flipV="1">
                <a:off x="1010" y="2817"/>
                <a:ext cx="720" cy="336"/>
              </a:xfrm>
              <a:prstGeom prst="line">
                <a:avLst/>
              </a:prstGeom>
              <a:noFill/>
              <a:ln w="9525">
                <a:solidFill>
                  <a:srgbClr val="9FCCCD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549" name="Line 13"/>
              <p:cNvSpPr>
                <a:spLocks noChangeShapeType="1"/>
              </p:cNvSpPr>
              <p:nvPr/>
            </p:nvSpPr>
            <p:spPr bwMode="auto">
              <a:xfrm rot="21441785" flipV="1">
                <a:off x="994" y="2722"/>
                <a:ext cx="720" cy="336"/>
              </a:xfrm>
              <a:prstGeom prst="line">
                <a:avLst/>
              </a:prstGeom>
              <a:noFill/>
              <a:ln w="9525">
                <a:solidFill>
                  <a:srgbClr val="9FCCCD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550" name="Line 14"/>
              <p:cNvSpPr>
                <a:spLocks noChangeShapeType="1"/>
              </p:cNvSpPr>
              <p:nvPr/>
            </p:nvSpPr>
            <p:spPr bwMode="auto">
              <a:xfrm rot="21441785" flipV="1">
                <a:off x="1036" y="2864"/>
                <a:ext cx="720" cy="336"/>
              </a:xfrm>
              <a:prstGeom prst="line">
                <a:avLst/>
              </a:prstGeom>
              <a:noFill/>
              <a:ln w="9525">
                <a:solidFill>
                  <a:srgbClr val="9FCCCD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551" name="Line 15"/>
              <p:cNvSpPr>
                <a:spLocks noChangeShapeType="1"/>
              </p:cNvSpPr>
              <p:nvPr/>
            </p:nvSpPr>
            <p:spPr bwMode="auto">
              <a:xfrm rot="21441785" flipV="1">
                <a:off x="1062" y="2899"/>
                <a:ext cx="720" cy="336"/>
              </a:xfrm>
              <a:prstGeom prst="line">
                <a:avLst/>
              </a:prstGeom>
              <a:noFill/>
              <a:ln w="9525">
                <a:solidFill>
                  <a:srgbClr val="9FCCCD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552" name="AutoShape 16"/>
              <p:cNvSpPr>
                <a:spLocks noChangeArrowheads="1"/>
              </p:cNvSpPr>
              <p:nvPr/>
            </p:nvSpPr>
            <p:spPr bwMode="auto">
              <a:xfrm rot="-6667123">
                <a:off x="906" y="3001"/>
                <a:ext cx="241" cy="384"/>
              </a:xfrm>
              <a:custGeom>
                <a:avLst/>
                <a:gdLst>
                  <a:gd name="G0" fmla="+- 9891 0 0"/>
                  <a:gd name="G1" fmla="+- -9082108 0 0"/>
                  <a:gd name="G2" fmla="+- 0 0 -9082108"/>
                  <a:gd name="T0" fmla="*/ 0 256 1"/>
                  <a:gd name="T1" fmla="*/ 180 256 1"/>
                  <a:gd name="G3" fmla="+- -9082108 T0 T1"/>
                  <a:gd name="T2" fmla="*/ 0 256 1"/>
                  <a:gd name="T3" fmla="*/ 90 256 1"/>
                  <a:gd name="G4" fmla="+- -9082108 T2 T3"/>
                  <a:gd name="G5" fmla="*/ G4 2 1"/>
                  <a:gd name="T4" fmla="*/ 90 256 1"/>
                  <a:gd name="T5" fmla="*/ 0 256 1"/>
                  <a:gd name="G6" fmla="+- -9082108 T4 T5"/>
                  <a:gd name="G7" fmla="*/ G6 2 1"/>
                  <a:gd name="G8" fmla="abs -9082108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9891"/>
                  <a:gd name="G18" fmla="*/ 9891 1 2"/>
                  <a:gd name="G19" fmla="+- G18 5400 0"/>
                  <a:gd name="G20" fmla="cos G19 -9082108"/>
                  <a:gd name="G21" fmla="sin G19 -9082108"/>
                  <a:gd name="G22" fmla="+- G20 10800 0"/>
                  <a:gd name="G23" fmla="+- G21 10800 0"/>
                  <a:gd name="G24" fmla="+- 10800 0 G20"/>
                  <a:gd name="G25" fmla="+- 9891 10800 0"/>
                  <a:gd name="G26" fmla="?: G9 G17 G25"/>
                  <a:gd name="G27" fmla="?: G9 0 21600"/>
                  <a:gd name="G28" fmla="cos 10800 -9082108"/>
                  <a:gd name="G29" fmla="sin 10800 -9082108"/>
                  <a:gd name="G30" fmla="sin 9891 -9082108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-9082108 G34 0"/>
                  <a:gd name="G36" fmla="?: G6 G35 G31"/>
                  <a:gd name="G37" fmla="+- 21600 0 G36"/>
                  <a:gd name="G38" fmla="?: G4 0 G33"/>
                  <a:gd name="G39" fmla="?: -9082108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3041 w 21600"/>
                  <a:gd name="T15" fmla="*/ 3955 h 21600"/>
                  <a:gd name="T16" fmla="*/ 10800 w 21600"/>
                  <a:gd name="T17" fmla="*/ 909 h 21600"/>
                  <a:gd name="T18" fmla="*/ 18559 w 21600"/>
                  <a:gd name="T19" fmla="*/ 3955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3382" y="4256"/>
                    </a:moveTo>
                    <a:cubicBezTo>
                      <a:pt x="5260" y="2128"/>
                      <a:pt x="7961" y="908"/>
                      <a:pt x="10800" y="909"/>
                    </a:cubicBezTo>
                    <a:cubicBezTo>
                      <a:pt x="13638" y="909"/>
                      <a:pt x="16339" y="2128"/>
                      <a:pt x="18217" y="4256"/>
                    </a:cubicBezTo>
                    <a:lnTo>
                      <a:pt x="18898" y="3655"/>
                    </a:lnTo>
                    <a:cubicBezTo>
                      <a:pt x="16848" y="1331"/>
                      <a:pt x="13899" y="-1"/>
                      <a:pt x="10799" y="0"/>
                    </a:cubicBezTo>
                    <a:cubicBezTo>
                      <a:pt x="7700" y="0"/>
                      <a:pt x="4751" y="1331"/>
                      <a:pt x="2701" y="3655"/>
                    </a:cubicBezTo>
                    <a:close/>
                  </a:path>
                </a:pathLst>
              </a:custGeom>
              <a:solidFill>
                <a:srgbClr val="C0C0C0"/>
              </a:solidFill>
              <a:ln w="9525">
                <a:solidFill>
                  <a:schemeClr val="tx2"/>
                </a:solidFill>
                <a:miter lim="800000"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pPr algn="ctr"/>
                <a:endParaRPr lang="en-US">
                  <a:latin typeface="Arial" charset="0"/>
                </a:endParaRPr>
              </a:p>
            </p:txBody>
          </p:sp>
          <p:sp>
            <p:nvSpPr>
              <p:cNvPr id="65553" name="Arc 17"/>
              <p:cNvSpPr>
                <a:spLocks/>
              </p:cNvSpPr>
              <p:nvPr/>
            </p:nvSpPr>
            <p:spPr bwMode="auto">
              <a:xfrm rot="11577997">
                <a:off x="1763" y="2603"/>
                <a:ext cx="349" cy="297"/>
              </a:xfrm>
              <a:custGeom>
                <a:avLst/>
                <a:gdLst>
                  <a:gd name="G0" fmla="+- 0 0 0"/>
                  <a:gd name="G1" fmla="+- 18870 0 0"/>
                  <a:gd name="G2" fmla="+- 21600 0 0"/>
                  <a:gd name="T0" fmla="*/ 10511 w 21600"/>
                  <a:gd name="T1" fmla="*/ 0 h 18870"/>
                  <a:gd name="T2" fmla="*/ 21600 w 21600"/>
                  <a:gd name="T3" fmla="*/ 18870 h 18870"/>
                  <a:gd name="T4" fmla="*/ 0 w 21600"/>
                  <a:gd name="T5" fmla="*/ 18870 h 188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18870" fill="none" extrusionOk="0">
                    <a:moveTo>
                      <a:pt x="10511" y="-1"/>
                    </a:moveTo>
                    <a:cubicBezTo>
                      <a:pt x="17356" y="3813"/>
                      <a:pt x="21600" y="11034"/>
                      <a:pt x="21600" y="18870"/>
                    </a:cubicBezTo>
                  </a:path>
                  <a:path w="21600" h="18870" stroke="0" extrusionOk="0">
                    <a:moveTo>
                      <a:pt x="10511" y="-1"/>
                    </a:moveTo>
                    <a:cubicBezTo>
                      <a:pt x="17356" y="3813"/>
                      <a:pt x="21600" y="11034"/>
                      <a:pt x="21600" y="18870"/>
                    </a:cubicBezTo>
                    <a:lnTo>
                      <a:pt x="0" y="1887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" name="Group 18"/>
            <p:cNvGrpSpPr>
              <a:grpSpLocks/>
            </p:cNvGrpSpPr>
            <p:nvPr/>
          </p:nvGrpSpPr>
          <p:grpSpPr bwMode="auto">
            <a:xfrm rot="427501">
              <a:off x="2976" y="2736"/>
              <a:ext cx="1716" cy="805"/>
              <a:chOff x="2976" y="2651"/>
              <a:chExt cx="1716" cy="805"/>
            </a:xfrm>
          </p:grpSpPr>
          <p:sp>
            <p:nvSpPr>
              <p:cNvPr id="65555" name="AutoShape 19" descr="Green marble"/>
              <p:cNvSpPr>
                <a:spLocks noChangeArrowheads="1"/>
              </p:cNvSpPr>
              <p:nvPr/>
            </p:nvSpPr>
            <p:spPr bwMode="auto">
              <a:xfrm rot="19732917" flipV="1">
                <a:off x="2981" y="2700"/>
                <a:ext cx="1711" cy="433"/>
              </a:xfrm>
              <a:prstGeom prst="parallelogram">
                <a:avLst>
                  <a:gd name="adj" fmla="val 98788"/>
                </a:avLst>
              </a:prstGeom>
              <a:blipFill dpi="0" rotWithShape="1">
                <a:blip r:embed="rId2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556" name="AutoShape 20"/>
              <p:cNvSpPr>
                <a:spLocks noChangeArrowheads="1"/>
              </p:cNvSpPr>
              <p:nvPr/>
            </p:nvSpPr>
            <p:spPr bwMode="auto">
              <a:xfrm rot="5620470">
                <a:off x="3154" y="3016"/>
                <a:ext cx="241" cy="598"/>
              </a:xfrm>
              <a:prstGeom prst="parallelogram">
                <a:avLst>
                  <a:gd name="adj" fmla="val 46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557" name="AutoShape 21"/>
              <p:cNvSpPr>
                <a:spLocks noChangeArrowheads="1"/>
              </p:cNvSpPr>
              <p:nvPr/>
            </p:nvSpPr>
            <p:spPr bwMode="auto">
              <a:xfrm rot="16204570" flipV="1">
                <a:off x="3716" y="2497"/>
                <a:ext cx="805" cy="1113"/>
              </a:xfrm>
              <a:prstGeom prst="parallelogram">
                <a:avLst>
                  <a:gd name="adj" fmla="val 84269"/>
                </a:avLst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0"/>
                      <a:invGamma/>
                    </a:schemeClr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" name="Group 22"/>
            <p:cNvGrpSpPr>
              <a:grpSpLocks/>
            </p:cNvGrpSpPr>
            <p:nvPr/>
          </p:nvGrpSpPr>
          <p:grpSpPr bwMode="auto">
            <a:xfrm>
              <a:off x="4032" y="2688"/>
              <a:ext cx="384" cy="240"/>
              <a:chOff x="3347" y="2339"/>
              <a:chExt cx="384" cy="240"/>
            </a:xfrm>
          </p:grpSpPr>
          <p:sp>
            <p:nvSpPr>
              <p:cNvPr id="65559" name="AutoShape 23"/>
              <p:cNvSpPr>
                <a:spLocks noChangeArrowheads="1"/>
              </p:cNvSpPr>
              <p:nvPr/>
            </p:nvSpPr>
            <p:spPr bwMode="auto">
              <a:xfrm rot="21455878" flipH="1" flipV="1">
                <a:off x="3347" y="2412"/>
                <a:ext cx="384" cy="167"/>
              </a:xfrm>
              <a:custGeom>
                <a:avLst/>
                <a:gdLst>
                  <a:gd name="G0" fmla="+- 5370 0 0"/>
                  <a:gd name="G1" fmla="+- 5939493 0 0"/>
                  <a:gd name="G2" fmla="+- 0 0 5939493"/>
                  <a:gd name="T0" fmla="*/ 0 256 1"/>
                  <a:gd name="T1" fmla="*/ 180 256 1"/>
                  <a:gd name="G3" fmla="+- 5939493 T0 T1"/>
                  <a:gd name="T2" fmla="*/ 0 256 1"/>
                  <a:gd name="T3" fmla="*/ 90 256 1"/>
                  <a:gd name="G4" fmla="+- 5939493 T2 T3"/>
                  <a:gd name="G5" fmla="*/ G4 2 1"/>
                  <a:gd name="T4" fmla="*/ 90 256 1"/>
                  <a:gd name="T5" fmla="*/ 0 256 1"/>
                  <a:gd name="G6" fmla="+- 5939493 T4 T5"/>
                  <a:gd name="G7" fmla="*/ G6 2 1"/>
                  <a:gd name="G8" fmla="abs 5939493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5370"/>
                  <a:gd name="G18" fmla="*/ 5370 1 2"/>
                  <a:gd name="G19" fmla="+- G18 5400 0"/>
                  <a:gd name="G20" fmla="cos G19 5939493"/>
                  <a:gd name="G21" fmla="sin G19 5939493"/>
                  <a:gd name="G22" fmla="+- G20 10800 0"/>
                  <a:gd name="G23" fmla="+- G21 10800 0"/>
                  <a:gd name="G24" fmla="+- 10800 0 G20"/>
                  <a:gd name="G25" fmla="+- 5370 10800 0"/>
                  <a:gd name="G26" fmla="?: G9 G17 G25"/>
                  <a:gd name="G27" fmla="?: G9 0 21600"/>
                  <a:gd name="G28" fmla="cos 10800 5939493"/>
                  <a:gd name="G29" fmla="sin 10800 5939493"/>
                  <a:gd name="G30" fmla="sin 5370 5939493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5939493 G34 0"/>
                  <a:gd name="G36" fmla="?: G6 G35 G31"/>
                  <a:gd name="G37" fmla="+- 21600 0 G36"/>
                  <a:gd name="G38" fmla="?: G4 0 G33"/>
                  <a:gd name="G39" fmla="?: 5939493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10711 w 21600"/>
                  <a:gd name="T15" fmla="*/ 18884 h 21600"/>
                  <a:gd name="T16" fmla="*/ 10800 w 21600"/>
                  <a:gd name="T17" fmla="*/ 5430 h 21600"/>
                  <a:gd name="T18" fmla="*/ 10889 w 21600"/>
                  <a:gd name="T19" fmla="*/ 18884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10741" y="16169"/>
                    </a:moveTo>
                    <a:cubicBezTo>
                      <a:pt x="7798" y="16137"/>
                      <a:pt x="5430" y="13742"/>
                      <a:pt x="5430" y="10800"/>
                    </a:cubicBezTo>
                    <a:cubicBezTo>
                      <a:pt x="5430" y="7834"/>
                      <a:pt x="7834" y="5430"/>
                      <a:pt x="10800" y="5430"/>
                    </a:cubicBezTo>
                    <a:cubicBezTo>
                      <a:pt x="13765" y="5430"/>
                      <a:pt x="16170" y="7834"/>
                      <a:pt x="16170" y="10800"/>
                    </a:cubicBezTo>
                    <a:cubicBezTo>
                      <a:pt x="16170" y="13742"/>
                      <a:pt x="13801" y="16137"/>
                      <a:pt x="10858" y="16169"/>
                    </a:cubicBezTo>
                    <a:lnTo>
                      <a:pt x="10918" y="21599"/>
                    </a:lnTo>
                    <a:cubicBezTo>
                      <a:pt x="16836" y="21534"/>
                      <a:pt x="21600" y="16718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6718"/>
                      <a:pt x="4763" y="21534"/>
                      <a:pt x="10681" y="21599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>
                  <a:rot lat="17400000" lon="20999999" rev="0"/>
                </a:camera>
                <a:lightRig rig="legacyFlat3" dir="b"/>
              </a:scene3d>
              <a:sp3d prstMaterial="legacyMatte">
                <a:bevelT w="13500" h="13500" prst="angle"/>
                <a:bevelB w="13500" h="13500" prst="angle"/>
                <a:extrusionClr>
                  <a:schemeClr val="bg1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en-US"/>
              </a:p>
            </p:txBody>
          </p:sp>
          <p:sp>
            <p:nvSpPr>
              <p:cNvPr id="65560" name="AutoShape 24"/>
              <p:cNvSpPr>
                <a:spLocks noChangeArrowheads="1"/>
              </p:cNvSpPr>
              <p:nvPr/>
            </p:nvSpPr>
            <p:spPr bwMode="auto">
              <a:xfrm flipH="1">
                <a:off x="3464" y="2339"/>
                <a:ext cx="160" cy="180"/>
              </a:xfrm>
              <a:prstGeom prst="can">
                <a:avLst>
                  <a:gd name="adj" fmla="val 32760"/>
                </a:avLst>
              </a:prstGeom>
              <a:gradFill rotWithShape="1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" name="Group 25"/>
            <p:cNvGrpSpPr>
              <a:grpSpLocks/>
            </p:cNvGrpSpPr>
            <p:nvPr/>
          </p:nvGrpSpPr>
          <p:grpSpPr bwMode="auto">
            <a:xfrm>
              <a:off x="3516" y="2928"/>
              <a:ext cx="384" cy="240"/>
              <a:chOff x="3347" y="2339"/>
              <a:chExt cx="384" cy="240"/>
            </a:xfrm>
          </p:grpSpPr>
          <p:sp>
            <p:nvSpPr>
              <p:cNvPr id="65562" name="AutoShape 26"/>
              <p:cNvSpPr>
                <a:spLocks noChangeArrowheads="1"/>
              </p:cNvSpPr>
              <p:nvPr/>
            </p:nvSpPr>
            <p:spPr bwMode="auto">
              <a:xfrm rot="21455878" flipH="1" flipV="1">
                <a:off x="3347" y="2412"/>
                <a:ext cx="384" cy="167"/>
              </a:xfrm>
              <a:custGeom>
                <a:avLst/>
                <a:gdLst>
                  <a:gd name="G0" fmla="+- 5370 0 0"/>
                  <a:gd name="G1" fmla="+- 5939493 0 0"/>
                  <a:gd name="G2" fmla="+- 0 0 5939493"/>
                  <a:gd name="T0" fmla="*/ 0 256 1"/>
                  <a:gd name="T1" fmla="*/ 180 256 1"/>
                  <a:gd name="G3" fmla="+- 5939493 T0 T1"/>
                  <a:gd name="T2" fmla="*/ 0 256 1"/>
                  <a:gd name="T3" fmla="*/ 90 256 1"/>
                  <a:gd name="G4" fmla="+- 5939493 T2 T3"/>
                  <a:gd name="G5" fmla="*/ G4 2 1"/>
                  <a:gd name="T4" fmla="*/ 90 256 1"/>
                  <a:gd name="T5" fmla="*/ 0 256 1"/>
                  <a:gd name="G6" fmla="+- 5939493 T4 T5"/>
                  <a:gd name="G7" fmla="*/ G6 2 1"/>
                  <a:gd name="G8" fmla="abs 5939493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5370"/>
                  <a:gd name="G18" fmla="*/ 5370 1 2"/>
                  <a:gd name="G19" fmla="+- G18 5400 0"/>
                  <a:gd name="G20" fmla="cos G19 5939493"/>
                  <a:gd name="G21" fmla="sin G19 5939493"/>
                  <a:gd name="G22" fmla="+- G20 10800 0"/>
                  <a:gd name="G23" fmla="+- G21 10800 0"/>
                  <a:gd name="G24" fmla="+- 10800 0 G20"/>
                  <a:gd name="G25" fmla="+- 5370 10800 0"/>
                  <a:gd name="G26" fmla="?: G9 G17 G25"/>
                  <a:gd name="G27" fmla="?: G9 0 21600"/>
                  <a:gd name="G28" fmla="cos 10800 5939493"/>
                  <a:gd name="G29" fmla="sin 10800 5939493"/>
                  <a:gd name="G30" fmla="sin 5370 5939493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5939493 G34 0"/>
                  <a:gd name="G36" fmla="?: G6 G35 G31"/>
                  <a:gd name="G37" fmla="+- 21600 0 G36"/>
                  <a:gd name="G38" fmla="?: G4 0 G33"/>
                  <a:gd name="G39" fmla="?: 5939493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10711 w 21600"/>
                  <a:gd name="T15" fmla="*/ 18884 h 21600"/>
                  <a:gd name="T16" fmla="*/ 10800 w 21600"/>
                  <a:gd name="T17" fmla="*/ 5430 h 21600"/>
                  <a:gd name="T18" fmla="*/ 10889 w 21600"/>
                  <a:gd name="T19" fmla="*/ 18884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10741" y="16169"/>
                    </a:moveTo>
                    <a:cubicBezTo>
                      <a:pt x="7798" y="16137"/>
                      <a:pt x="5430" y="13742"/>
                      <a:pt x="5430" y="10800"/>
                    </a:cubicBezTo>
                    <a:cubicBezTo>
                      <a:pt x="5430" y="7834"/>
                      <a:pt x="7834" y="5430"/>
                      <a:pt x="10800" y="5430"/>
                    </a:cubicBezTo>
                    <a:cubicBezTo>
                      <a:pt x="13765" y="5430"/>
                      <a:pt x="16170" y="7834"/>
                      <a:pt x="16170" y="10800"/>
                    </a:cubicBezTo>
                    <a:cubicBezTo>
                      <a:pt x="16170" y="13742"/>
                      <a:pt x="13801" y="16137"/>
                      <a:pt x="10858" y="16169"/>
                    </a:cubicBezTo>
                    <a:lnTo>
                      <a:pt x="10918" y="21599"/>
                    </a:lnTo>
                    <a:cubicBezTo>
                      <a:pt x="16836" y="21534"/>
                      <a:pt x="21600" y="16718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6718"/>
                      <a:pt x="4763" y="21534"/>
                      <a:pt x="10681" y="21599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>
                  <a:rot lat="17400000" lon="20999999" rev="0"/>
                </a:camera>
                <a:lightRig rig="legacyFlat3" dir="b"/>
              </a:scene3d>
              <a:sp3d prstMaterial="legacyMatte">
                <a:bevelT w="13500" h="13500" prst="angle"/>
                <a:bevelB w="13500" h="13500" prst="angle"/>
                <a:extrusionClr>
                  <a:schemeClr val="bg1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en-US"/>
              </a:p>
            </p:txBody>
          </p:sp>
          <p:sp>
            <p:nvSpPr>
              <p:cNvPr id="65563" name="AutoShape 27"/>
              <p:cNvSpPr>
                <a:spLocks noChangeArrowheads="1"/>
              </p:cNvSpPr>
              <p:nvPr/>
            </p:nvSpPr>
            <p:spPr bwMode="auto">
              <a:xfrm flipH="1">
                <a:off x="3464" y="2339"/>
                <a:ext cx="160" cy="180"/>
              </a:xfrm>
              <a:prstGeom prst="can">
                <a:avLst>
                  <a:gd name="adj" fmla="val 32760"/>
                </a:avLst>
              </a:prstGeom>
              <a:gradFill rotWithShape="1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5564" name="AutoShape 28"/>
            <p:cNvSpPr>
              <a:spLocks noChangeArrowheads="1"/>
            </p:cNvSpPr>
            <p:nvPr/>
          </p:nvSpPr>
          <p:spPr bwMode="auto">
            <a:xfrm>
              <a:off x="4176" y="2064"/>
              <a:ext cx="96" cy="660"/>
            </a:xfrm>
            <a:prstGeom prst="can">
              <a:avLst>
                <a:gd name="adj" fmla="val 45229"/>
              </a:avLst>
            </a:prstGeom>
            <a:gradFill rotWithShape="1">
              <a:gsLst>
                <a:gs pos="0">
                  <a:srgbClr val="C0C0C0"/>
                </a:gs>
                <a:gs pos="50000">
                  <a:srgbClr val="C0C0C0">
                    <a:gamma/>
                    <a:tint val="3137"/>
                    <a:invGamma/>
                  </a:srgbClr>
                </a:gs>
                <a:gs pos="100000">
                  <a:srgbClr val="C0C0C0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565" name="AutoShape 29"/>
            <p:cNvSpPr>
              <a:spLocks noChangeArrowheads="1"/>
            </p:cNvSpPr>
            <p:nvPr/>
          </p:nvSpPr>
          <p:spPr bwMode="auto">
            <a:xfrm>
              <a:off x="3660" y="2112"/>
              <a:ext cx="96" cy="852"/>
            </a:xfrm>
            <a:prstGeom prst="can">
              <a:avLst>
                <a:gd name="adj" fmla="val 58386"/>
              </a:avLst>
            </a:prstGeom>
            <a:gradFill rotWithShape="1">
              <a:gsLst>
                <a:gs pos="0">
                  <a:srgbClr val="C0C0C0"/>
                </a:gs>
                <a:gs pos="50000">
                  <a:srgbClr val="C0C0C0">
                    <a:gamma/>
                    <a:tint val="3137"/>
                    <a:invGamma/>
                  </a:srgbClr>
                </a:gs>
                <a:gs pos="100000">
                  <a:srgbClr val="C0C0C0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566" name="AutoShape 30"/>
            <p:cNvSpPr>
              <a:spLocks noChangeArrowheads="1"/>
            </p:cNvSpPr>
            <p:nvPr/>
          </p:nvSpPr>
          <p:spPr bwMode="auto">
            <a:xfrm rot="5400000">
              <a:off x="3328" y="877"/>
              <a:ext cx="1740" cy="1200"/>
            </a:xfrm>
            <a:prstGeom prst="parallelogram">
              <a:avLst>
                <a:gd name="adj" fmla="val 36250"/>
              </a:avLst>
            </a:prstGeom>
            <a:gradFill rotWithShape="1">
              <a:gsLst>
                <a:gs pos="0">
                  <a:srgbClr val="800000">
                    <a:alpha val="75000"/>
                  </a:srgbClr>
                </a:gs>
                <a:gs pos="100000">
                  <a:srgbClr val="800000">
                    <a:gamma/>
                    <a:tint val="0"/>
                    <a:invGamma/>
                  </a:srgbClr>
                </a:gs>
              </a:gsLst>
              <a:lin ang="0" scaled="1"/>
            </a:gradFill>
            <a:ln w="9525">
              <a:solidFill>
                <a:schemeClr val="tx2"/>
              </a:solidFill>
              <a:miter lim="800000"/>
              <a:headEnd/>
              <a:tailEnd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" name="Group 31"/>
            <p:cNvGrpSpPr>
              <a:grpSpLocks/>
            </p:cNvGrpSpPr>
            <p:nvPr/>
          </p:nvGrpSpPr>
          <p:grpSpPr bwMode="auto">
            <a:xfrm rot="32902083">
              <a:off x="3959" y="1020"/>
              <a:ext cx="625" cy="1023"/>
              <a:chOff x="3552" y="240"/>
              <a:chExt cx="1584" cy="1824"/>
            </a:xfrm>
          </p:grpSpPr>
          <p:sp>
            <p:nvSpPr>
              <p:cNvPr id="65568" name="Oval 32"/>
              <p:cNvSpPr>
                <a:spLocks noChangeArrowheads="1"/>
              </p:cNvSpPr>
              <p:nvPr/>
            </p:nvSpPr>
            <p:spPr bwMode="auto">
              <a:xfrm rot="-1711819">
                <a:off x="3552" y="240"/>
                <a:ext cx="1584" cy="1824"/>
              </a:xfrm>
              <a:prstGeom prst="ellipse">
                <a:avLst/>
              </a:prstGeom>
              <a:gradFill rotWithShape="1">
                <a:gsLst>
                  <a:gs pos="0">
                    <a:srgbClr val="CCFFFF">
                      <a:gamma/>
                      <a:tint val="0"/>
                      <a:invGamma/>
                    </a:srgbClr>
                  </a:gs>
                  <a:gs pos="100000">
                    <a:srgbClr val="CCFF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dist="107763" dir="189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569" name="Oval 33"/>
              <p:cNvSpPr>
                <a:spLocks noChangeArrowheads="1"/>
              </p:cNvSpPr>
              <p:nvPr/>
            </p:nvSpPr>
            <p:spPr bwMode="auto">
              <a:xfrm rot="-1771866">
                <a:off x="3600" y="288"/>
                <a:ext cx="1488" cy="1728"/>
              </a:xfrm>
              <a:prstGeom prst="ellipse">
                <a:avLst/>
              </a:prstGeom>
              <a:gradFill rotWithShape="1">
                <a:gsLst>
                  <a:gs pos="0">
                    <a:srgbClr val="CCFFFF">
                      <a:gamma/>
                      <a:tint val="0"/>
                      <a:invGamma/>
                    </a:srgbClr>
                  </a:gs>
                  <a:gs pos="100000">
                    <a:srgbClr val="CCFF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8" name="Group 35"/>
          <p:cNvGrpSpPr>
            <a:grpSpLocks/>
          </p:cNvGrpSpPr>
          <p:nvPr/>
        </p:nvGrpSpPr>
        <p:grpSpPr bwMode="auto">
          <a:xfrm>
            <a:off x="3086100" y="1238250"/>
            <a:ext cx="534988" cy="1066800"/>
            <a:chOff x="2033" y="1392"/>
            <a:chExt cx="337" cy="672"/>
          </a:xfrm>
        </p:grpSpPr>
        <p:sp>
          <p:nvSpPr>
            <p:cNvPr id="65572" name="Oval 36"/>
            <p:cNvSpPr>
              <a:spLocks noChangeArrowheads="1"/>
            </p:cNvSpPr>
            <p:nvPr/>
          </p:nvSpPr>
          <p:spPr bwMode="auto">
            <a:xfrm rot="31879680">
              <a:off x="2033" y="1392"/>
              <a:ext cx="337" cy="67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573" name="Oval 37"/>
            <p:cNvSpPr>
              <a:spLocks noChangeArrowheads="1"/>
            </p:cNvSpPr>
            <p:nvPr/>
          </p:nvSpPr>
          <p:spPr bwMode="auto">
            <a:xfrm rot="31941588">
              <a:off x="2064" y="1440"/>
              <a:ext cx="240" cy="585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25490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574" name="Oval 38"/>
            <p:cNvSpPr>
              <a:spLocks noChangeArrowheads="1"/>
            </p:cNvSpPr>
            <p:nvPr/>
          </p:nvSpPr>
          <p:spPr bwMode="auto">
            <a:xfrm rot="-495235">
              <a:off x="2076" y="1440"/>
              <a:ext cx="240" cy="576"/>
            </a:xfrm>
            <a:prstGeom prst="ellipse">
              <a:avLst/>
            </a:prstGeom>
            <a:solidFill>
              <a:srgbClr val="003366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575" name="Oval 39"/>
            <p:cNvSpPr>
              <a:spLocks noChangeArrowheads="1"/>
            </p:cNvSpPr>
            <p:nvPr/>
          </p:nvSpPr>
          <p:spPr bwMode="auto">
            <a:xfrm>
              <a:off x="2148" y="1488"/>
              <a:ext cx="48" cy="4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576" name="Oval 40"/>
            <p:cNvSpPr>
              <a:spLocks noChangeArrowheads="1"/>
            </p:cNvSpPr>
            <p:nvPr/>
          </p:nvSpPr>
          <p:spPr bwMode="auto">
            <a:xfrm>
              <a:off x="2208" y="1920"/>
              <a:ext cx="48" cy="4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" name="Group 59"/>
          <p:cNvGrpSpPr>
            <a:grpSpLocks/>
          </p:cNvGrpSpPr>
          <p:nvPr/>
        </p:nvGrpSpPr>
        <p:grpSpPr bwMode="auto">
          <a:xfrm>
            <a:off x="3295650" y="2114550"/>
            <a:ext cx="3505200" cy="1600200"/>
            <a:chOff x="2076" y="1332"/>
            <a:chExt cx="2208" cy="1008"/>
          </a:xfrm>
        </p:grpSpPr>
        <p:sp>
          <p:nvSpPr>
            <p:cNvPr id="65578" name="Line 42"/>
            <p:cNvSpPr>
              <a:spLocks noChangeShapeType="1"/>
            </p:cNvSpPr>
            <p:nvPr/>
          </p:nvSpPr>
          <p:spPr bwMode="auto">
            <a:xfrm flipV="1">
              <a:off x="2076" y="1332"/>
              <a:ext cx="2208" cy="1008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5579" name="Line 43"/>
            <p:cNvSpPr>
              <a:spLocks noChangeShapeType="1"/>
            </p:cNvSpPr>
            <p:nvPr/>
          </p:nvSpPr>
          <p:spPr bwMode="auto">
            <a:xfrm flipV="1">
              <a:off x="3016" y="1776"/>
              <a:ext cx="296" cy="135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60"/>
          <p:cNvGrpSpPr>
            <a:grpSpLocks/>
          </p:cNvGrpSpPr>
          <p:nvPr/>
        </p:nvGrpSpPr>
        <p:grpSpPr bwMode="auto">
          <a:xfrm>
            <a:off x="3409950" y="2781300"/>
            <a:ext cx="3505200" cy="1600200"/>
            <a:chOff x="2148" y="1752"/>
            <a:chExt cx="2208" cy="1008"/>
          </a:xfrm>
        </p:grpSpPr>
        <p:sp>
          <p:nvSpPr>
            <p:cNvPr id="65581" name="Line 45"/>
            <p:cNvSpPr>
              <a:spLocks noChangeShapeType="1"/>
            </p:cNvSpPr>
            <p:nvPr/>
          </p:nvSpPr>
          <p:spPr bwMode="auto">
            <a:xfrm flipV="1">
              <a:off x="2148" y="1752"/>
              <a:ext cx="2208" cy="1008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5582" name="Line 46"/>
            <p:cNvSpPr>
              <a:spLocks noChangeShapeType="1"/>
            </p:cNvSpPr>
            <p:nvPr/>
          </p:nvSpPr>
          <p:spPr bwMode="auto">
            <a:xfrm flipV="1">
              <a:off x="2993" y="2227"/>
              <a:ext cx="319" cy="144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</p:grpSp>
      <p:grpSp>
        <p:nvGrpSpPr>
          <p:cNvPr id="11" name="Group 64"/>
          <p:cNvGrpSpPr>
            <a:grpSpLocks/>
          </p:cNvGrpSpPr>
          <p:nvPr/>
        </p:nvGrpSpPr>
        <p:grpSpPr bwMode="auto">
          <a:xfrm>
            <a:off x="4895850" y="2062163"/>
            <a:ext cx="2087563" cy="1295400"/>
            <a:chOff x="3084" y="1299"/>
            <a:chExt cx="1315" cy="816"/>
          </a:xfrm>
        </p:grpSpPr>
        <p:grpSp>
          <p:nvGrpSpPr>
            <p:cNvPr id="12" name="Group 61"/>
            <p:cNvGrpSpPr>
              <a:grpSpLocks/>
            </p:cNvGrpSpPr>
            <p:nvPr/>
          </p:nvGrpSpPr>
          <p:grpSpPr bwMode="auto">
            <a:xfrm>
              <a:off x="3152" y="1299"/>
              <a:ext cx="1185" cy="816"/>
              <a:chOff x="3447" y="1299"/>
              <a:chExt cx="891" cy="612"/>
            </a:xfrm>
          </p:grpSpPr>
          <p:sp>
            <p:nvSpPr>
              <p:cNvPr id="65584" name="Line 48"/>
              <p:cNvSpPr>
                <a:spLocks noChangeShapeType="1"/>
              </p:cNvSpPr>
              <p:nvPr/>
            </p:nvSpPr>
            <p:spPr bwMode="auto">
              <a:xfrm flipH="1">
                <a:off x="3447" y="1299"/>
                <a:ext cx="891" cy="612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65585" name="Line 49"/>
              <p:cNvSpPr>
                <a:spLocks noChangeShapeType="1"/>
              </p:cNvSpPr>
              <p:nvPr/>
            </p:nvSpPr>
            <p:spPr bwMode="auto">
              <a:xfrm flipH="1">
                <a:off x="3787" y="1502"/>
                <a:ext cx="250" cy="171"/>
              </a:xfrm>
              <a:prstGeom prst="line">
                <a:avLst/>
              </a:prstGeom>
              <a:ln>
                <a:headEnd/>
                <a:tailEnd type="triangle" w="med" len="med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" name="Group 62"/>
            <p:cNvGrpSpPr>
              <a:grpSpLocks/>
            </p:cNvGrpSpPr>
            <p:nvPr/>
          </p:nvGrpSpPr>
          <p:grpSpPr bwMode="auto">
            <a:xfrm>
              <a:off x="3084" y="1726"/>
              <a:ext cx="1315" cy="275"/>
              <a:chOff x="3447" y="1711"/>
              <a:chExt cx="952" cy="200"/>
            </a:xfrm>
          </p:grpSpPr>
          <p:sp>
            <p:nvSpPr>
              <p:cNvPr id="65587" name="Line 51"/>
              <p:cNvSpPr>
                <a:spLocks noChangeShapeType="1"/>
              </p:cNvSpPr>
              <p:nvPr/>
            </p:nvSpPr>
            <p:spPr bwMode="auto">
              <a:xfrm flipH="1">
                <a:off x="3447" y="1711"/>
                <a:ext cx="952" cy="20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65588" name="Line 52"/>
              <p:cNvSpPr>
                <a:spLocks noChangeShapeType="1"/>
              </p:cNvSpPr>
              <p:nvPr/>
            </p:nvSpPr>
            <p:spPr bwMode="auto">
              <a:xfrm flipH="1">
                <a:off x="3852" y="1770"/>
                <a:ext cx="275" cy="59"/>
              </a:xfrm>
              <a:prstGeom prst="line">
                <a:avLst/>
              </a:prstGeom>
              <a:ln>
                <a:headEnd/>
                <a:tailEnd type="triangle" w="med" len="med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4" name="Group 74"/>
          <p:cNvGrpSpPr>
            <a:grpSpLocks/>
          </p:cNvGrpSpPr>
          <p:nvPr/>
        </p:nvGrpSpPr>
        <p:grpSpPr bwMode="auto">
          <a:xfrm>
            <a:off x="6659563" y="873125"/>
            <a:ext cx="2305050" cy="1800225"/>
            <a:chOff x="4218" y="459"/>
            <a:chExt cx="1452" cy="1134"/>
          </a:xfrm>
        </p:grpSpPr>
        <p:sp>
          <p:nvSpPr>
            <p:cNvPr id="65589" name="Text Box 53"/>
            <p:cNvSpPr txBox="1">
              <a:spLocks noChangeArrowheads="1"/>
            </p:cNvSpPr>
            <p:nvPr/>
          </p:nvSpPr>
          <p:spPr bwMode="auto">
            <a:xfrm>
              <a:off x="4218" y="459"/>
              <a:ext cx="1452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/>
                <a:t>Gương cầu lõm</a:t>
              </a:r>
            </a:p>
          </p:txBody>
        </p:sp>
        <p:sp>
          <p:nvSpPr>
            <p:cNvPr id="65590" name="Line 54"/>
            <p:cNvSpPr>
              <a:spLocks noChangeShapeType="1"/>
            </p:cNvSpPr>
            <p:nvPr/>
          </p:nvSpPr>
          <p:spPr bwMode="auto">
            <a:xfrm>
              <a:off x="4468" y="640"/>
              <a:ext cx="0" cy="9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5602" name="Text Box 66"/>
          <p:cNvSpPr txBox="1">
            <a:spLocks noChangeArrowheads="1"/>
          </p:cNvSpPr>
          <p:nvPr/>
        </p:nvSpPr>
        <p:spPr bwMode="auto">
          <a:xfrm>
            <a:off x="4583113" y="1600064"/>
            <a:ext cx="110331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/>
              <a:t>Hội tụ </a:t>
            </a:r>
          </a:p>
        </p:txBody>
      </p:sp>
      <p:sp>
        <p:nvSpPr>
          <p:cNvPr id="65603" name="Line 67"/>
          <p:cNvSpPr>
            <a:spLocks noChangeShapeType="1"/>
          </p:cNvSpPr>
          <p:nvPr/>
        </p:nvSpPr>
        <p:spPr bwMode="auto">
          <a:xfrm>
            <a:off x="5327650" y="2097088"/>
            <a:ext cx="107950" cy="936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5604" name="Text Box 68"/>
          <p:cNvSpPr txBox="1">
            <a:spLocks noChangeArrowheads="1"/>
          </p:cNvSpPr>
          <p:nvPr/>
        </p:nvSpPr>
        <p:spPr bwMode="auto">
          <a:xfrm>
            <a:off x="0" y="6092825"/>
            <a:ext cx="914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65605" name="Text Box 69"/>
          <p:cNvSpPr txBox="1">
            <a:spLocks noChangeArrowheads="1"/>
          </p:cNvSpPr>
          <p:nvPr/>
        </p:nvSpPr>
        <p:spPr bwMode="auto">
          <a:xfrm>
            <a:off x="179388" y="5105400"/>
            <a:ext cx="8964612" cy="457200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  <a:headEnd/>
            <a:tailEnd/>
          </a:ln>
          <a:scene3d>
            <a:camera prst="perspectiveContrastingRightFacing"/>
            <a:lightRig rig="threePt" dir="t"/>
          </a:scene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err="1" smtClean="0">
                <a:solidFill>
                  <a:srgbClr val="F16127"/>
                </a:solidFill>
              </a:rPr>
              <a:t>Quan</a:t>
            </a:r>
            <a:r>
              <a:rPr lang="en-US" sz="2400" dirty="0" smtClean="0">
                <a:solidFill>
                  <a:srgbClr val="F16127"/>
                </a:solidFill>
              </a:rPr>
              <a:t> </a:t>
            </a:r>
            <a:r>
              <a:rPr lang="en-US" sz="2400" dirty="0" err="1">
                <a:solidFill>
                  <a:srgbClr val="F16127"/>
                </a:solidFill>
              </a:rPr>
              <a:t>sát</a:t>
            </a:r>
            <a:r>
              <a:rPr lang="en-US" sz="2400" dirty="0">
                <a:solidFill>
                  <a:srgbClr val="F16127"/>
                </a:solidFill>
              </a:rPr>
              <a:t> </a:t>
            </a:r>
            <a:r>
              <a:rPr lang="en-US" sz="2400" dirty="0" err="1">
                <a:solidFill>
                  <a:srgbClr val="F16127"/>
                </a:solidFill>
              </a:rPr>
              <a:t>chùm</a:t>
            </a:r>
            <a:r>
              <a:rPr lang="en-US" sz="2400" dirty="0">
                <a:solidFill>
                  <a:srgbClr val="F16127"/>
                </a:solidFill>
              </a:rPr>
              <a:t> </a:t>
            </a:r>
            <a:r>
              <a:rPr lang="en-US" sz="2400" dirty="0" err="1">
                <a:solidFill>
                  <a:srgbClr val="F16127"/>
                </a:solidFill>
              </a:rPr>
              <a:t>tia</a:t>
            </a:r>
            <a:r>
              <a:rPr lang="en-US" sz="2400" dirty="0">
                <a:solidFill>
                  <a:srgbClr val="F16127"/>
                </a:solidFill>
              </a:rPr>
              <a:t> </a:t>
            </a:r>
            <a:r>
              <a:rPr lang="en-US" sz="2400" dirty="0" err="1">
                <a:solidFill>
                  <a:srgbClr val="F16127"/>
                </a:solidFill>
              </a:rPr>
              <a:t>phản</a:t>
            </a:r>
            <a:r>
              <a:rPr lang="en-US" sz="2400" dirty="0">
                <a:solidFill>
                  <a:srgbClr val="F16127"/>
                </a:solidFill>
              </a:rPr>
              <a:t> </a:t>
            </a:r>
            <a:r>
              <a:rPr lang="en-US" sz="2400" dirty="0" err="1">
                <a:solidFill>
                  <a:srgbClr val="F16127"/>
                </a:solidFill>
              </a:rPr>
              <a:t>xạ</a:t>
            </a:r>
            <a:r>
              <a:rPr lang="en-US" sz="2400" dirty="0">
                <a:solidFill>
                  <a:srgbClr val="F16127"/>
                </a:solidFill>
              </a:rPr>
              <a:t> </a:t>
            </a:r>
            <a:r>
              <a:rPr lang="en-US" sz="2400" dirty="0" err="1">
                <a:solidFill>
                  <a:srgbClr val="F16127"/>
                </a:solidFill>
              </a:rPr>
              <a:t>xem</a:t>
            </a:r>
            <a:r>
              <a:rPr lang="en-US" sz="2400" dirty="0">
                <a:solidFill>
                  <a:srgbClr val="F16127"/>
                </a:solidFill>
              </a:rPr>
              <a:t> </a:t>
            </a:r>
            <a:r>
              <a:rPr lang="en-US" sz="2400" dirty="0" err="1">
                <a:solidFill>
                  <a:srgbClr val="F16127"/>
                </a:solidFill>
              </a:rPr>
              <a:t>nó</a:t>
            </a:r>
            <a:r>
              <a:rPr lang="en-US" sz="2400" dirty="0">
                <a:solidFill>
                  <a:srgbClr val="F16127"/>
                </a:solidFill>
              </a:rPr>
              <a:t> </a:t>
            </a:r>
            <a:r>
              <a:rPr lang="en-US" sz="2400" dirty="0" err="1">
                <a:solidFill>
                  <a:srgbClr val="F16127"/>
                </a:solidFill>
              </a:rPr>
              <a:t>có</a:t>
            </a:r>
            <a:r>
              <a:rPr lang="en-US" sz="2400" dirty="0">
                <a:solidFill>
                  <a:srgbClr val="F16127"/>
                </a:solidFill>
              </a:rPr>
              <a:t> </a:t>
            </a:r>
            <a:r>
              <a:rPr lang="en-US" sz="2400" dirty="0" err="1">
                <a:solidFill>
                  <a:srgbClr val="F16127"/>
                </a:solidFill>
              </a:rPr>
              <a:t>đặc</a:t>
            </a:r>
            <a:r>
              <a:rPr lang="en-US" sz="2400" dirty="0">
                <a:solidFill>
                  <a:srgbClr val="F16127"/>
                </a:solidFill>
              </a:rPr>
              <a:t> </a:t>
            </a:r>
            <a:r>
              <a:rPr lang="en-US" sz="2400" dirty="0" err="1">
                <a:solidFill>
                  <a:srgbClr val="F16127"/>
                </a:solidFill>
              </a:rPr>
              <a:t>điểm</a:t>
            </a:r>
            <a:r>
              <a:rPr lang="en-US" sz="2400" dirty="0">
                <a:solidFill>
                  <a:srgbClr val="F16127"/>
                </a:solidFill>
              </a:rPr>
              <a:t> </a:t>
            </a:r>
            <a:r>
              <a:rPr lang="en-US" sz="2400" dirty="0" err="1">
                <a:solidFill>
                  <a:srgbClr val="F16127"/>
                </a:solidFill>
              </a:rPr>
              <a:t>gì</a:t>
            </a:r>
            <a:r>
              <a:rPr lang="en-US" sz="2400" dirty="0">
                <a:solidFill>
                  <a:srgbClr val="F16127"/>
                </a:solidFill>
              </a:rPr>
              <a:t>?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304800" y="5638800"/>
            <a:ext cx="861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5" name="Text Box 38"/>
          <p:cNvSpPr txBox="1">
            <a:spLocks noChangeArrowheads="1"/>
          </p:cNvSpPr>
          <p:nvPr/>
        </p:nvSpPr>
        <p:spPr bwMode="auto">
          <a:xfrm>
            <a:off x="446088" y="5444924"/>
            <a:ext cx="86106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dirty="0" smtClean="0">
                <a:solidFill>
                  <a:srgbClr val="F1612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→</a:t>
            </a:r>
            <a:r>
              <a:rPr lang="en-US" sz="2800" b="1" dirty="0" err="1" smtClean="0">
                <a:solidFill>
                  <a:srgbClr val="F1612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Chiếu</a:t>
            </a:r>
            <a:r>
              <a:rPr lang="en-US" sz="2800" b="1" dirty="0" smtClean="0">
                <a:solidFill>
                  <a:srgbClr val="F1612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b="1" dirty="0" err="1" smtClean="0">
                <a:solidFill>
                  <a:srgbClr val="F1612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một</a:t>
            </a:r>
            <a:r>
              <a:rPr lang="en-US" sz="2800" b="1" dirty="0" smtClean="0">
                <a:solidFill>
                  <a:srgbClr val="F1612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b="1" dirty="0" err="1" smtClean="0">
                <a:solidFill>
                  <a:srgbClr val="F1612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chùm</a:t>
            </a:r>
            <a:r>
              <a:rPr lang="en-US" sz="2800" b="1" dirty="0" smtClean="0">
                <a:solidFill>
                  <a:srgbClr val="F1612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b="1" dirty="0" err="1" smtClean="0">
                <a:solidFill>
                  <a:srgbClr val="F1612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tia</a:t>
            </a:r>
            <a:r>
              <a:rPr lang="en-US" sz="2800" b="1" dirty="0" smtClean="0">
                <a:solidFill>
                  <a:srgbClr val="F1612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b="1" dirty="0" err="1" smtClean="0">
                <a:solidFill>
                  <a:srgbClr val="F1612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tới</a:t>
            </a:r>
            <a:r>
              <a:rPr lang="en-US" sz="2800" b="1" dirty="0" smtClean="0">
                <a:solidFill>
                  <a:srgbClr val="F1612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song </a:t>
            </a:r>
            <a:r>
              <a:rPr lang="en-US" sz="2800" b="1" dirty="0" err="1" smtClean="0">
                <a:solidFill>
                  <a:srgbClr val="F1612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song</a:t>
            </a:r>
            <a:r>
              <a:rPr lang="en-US" sz="2800" b="1" dirty="0" smtClean="0">
                <a:solidFill>
                  <a:srgbClr val="F1612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b="1" dirty="0" err="1" smtClean="0">
                <a:solidFill>
                  <a:srgbClr val="F1612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lên</a:t>
            </a:r>
            <a:r>
              <a:rPr lang="en-US" sz="2800" b="1" dirty="0" smtClean="0">
                <a:solidFill>
                  <a:srgbClr val="F1612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b="1" dirty="0" err="1" smtClean="0">
                <a:solidFill>
                  <a:srgbClr val="F1612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một</a:t>
            </a:r>
            <a:r>
              <a:rPr lang="en-US" sz="2800" b="1" dirty="0" smtClean="0">
                <a:solidFill>
                  <a:srgbClr val="F1612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b="1" dirty="0" err="1" smtClean="0">
                <a:solidFill>
                  <a:srgbClr val="F1612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gương</a:t>
            </a:r>
            <a:r>
              <a:rPr lang="en-US" sz="2800" b="1" dirty="0" smtClean="0">
                <a:solidFill>
                  <a:srgbClr val="F1612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b="1" dirty="0" err="1" smtClean="0">
                <a:solidFill>
                  <a:srgbClr val="F1612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cầu</a:t>
            </a:r>
            <a:r>
              <a:rPr lang="en-US" sz="2800" b="1" dirty="0" smtClean="0">
                <a:solidFill>
                  <a:srgbClr val="F1612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b="1" dirty="0" err="1" smtClean="0">
                <a:solidFill>
                  <a:srgbClr val="F1612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lõm</a:t>
            </a:r>
            <a:r>
              <a:rPr lang="en-US" sz="2800" b="1" dirty="0" smtClean="0">
                <a:solidFill>
                  <a:srgbClr val="F1612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, </a:t>
            </a:r>
            <a:r>
              <a:rPr lang="en-US" sz="2800" b="1" dirty="0" err="1" smtClean="0">
                <a:solidFill>
                  <a:srgbClr val="F1612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ta</a:t>
            </a:r>
            <a:r>
              <a:rPr lang="en-US" sz="2800" b="1" dirty="0" smtClean="0">
                <a:solidFill>
                  <a:srgbClr val="F1612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b="1" dirty="0" err="1" smtClean="0">
                <a:solidFill>
                  <a:srgbClr val="F1612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thu</a:t>
            </a:r>
            <a:r>
              <a:rPr lang="en-US" sz="2800" b="1" dirty="0" smtClean="0">
                <a:solidFill>
                  <a:srgbClr val="F1612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b="1" dirty="0" err="1" smtClean="0">
                <a:solidFill>
                  <a:srgbClr val="F1612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được</a:t>
            </a:r>
            <a:r>
              <a:rPr lang="en-US" sz="2800" b="1" dirty="0" smtClean="0">
                <a:solidFill>
                  <a:srgbClr val="F1612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b="1" dirty="0" err="1" smtClean="0">
                <a:solidFill>
                  <a:srgbClr val="F1612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một</a:t>
            </a:r>
            <a:r>
              <a:rPr lang="en-US" sz="2800" b="1" dirty="0" smtClean="0">
                <a:solidFill>
                  <a:srgbClr val="F1612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b="1" dirty="0" err="1" smtClean="0">
                <a:solidFill>
                  <a:srgbClr val="F1612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chùm</a:t>
            </a:r>
            <a:r>
              <a:rPr lang="en-US" sz="2800" b="1" dirty="0" smtClean="0">
                <a:solidFill>
                  <a:srgbClr val="F1612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b="1" dirty="0" err="1" smtClean="0">
                <a:solidFill>
                  <a:srgbClr val="F1612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tia</a:t>
            </a:r>
            <a:r>
              <a:rPr lang="en-US" sz="2800" b="1" dirty="0" smtClean="0">
                <a:solidFill>
                  <a:srgbClr val="F1612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b="1" dirty="0" err="1" smtClean="0">
                <a:solidFill>
                  <a:srgbClr val="F1612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phản</a:t>
            </a:r>
            <a:r>
              <a:rPr lang="en-US" sz="2800" b="1" dirty="0" smtClean="0">
                <a:solidFill>
                  <a:srgbClr val="F1612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b="1" dirty="0" err="1" smtClean="0">
                <a:solidFill>
                  <a:srgbClr val="F1612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xạ</a:t>
            </a:r>
            <a:r>
              <a:rPr lang="en-US" sz="2800" b="1" dirty="0" smtClean="0">
                <a:solidFill>
                  <a:srgbClr val="F1612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b="1" dirty="0" err="1" smtClean="0">
                <a:solidFill>
                  <a:srgbClr val="F1612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hội</a:t>
            </a:r>
            <a:r>
              <a:rPr lang="en-US" sz="2800" b="1" dirty="0" smtClean="0">
                <a:solidFill>
                  <a:srgbClr val="F1612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b="1" dirty="0" err="1" smtClean="0">
                <a:solidFill>
                  <a:srgbClr val="F1612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tụ</a:t>
            </a:r>
            <a:r>
              <a:rPr lang="en-US" sz="2800" b="1" dirty="0" smtClean="0">
                <a:solidFill>
                  <a:srgbClr val="F1612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b="1" dirty="0" err="1" smtClean="0">
                <a:solidFill>
                  <a:srgbClr val="F1612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tại</a:t>
            </a:r>
            <a:r>
              <a:rPr lang="en-US" sz="2800" b="1" dirty="0" smtClean="0">
                <a:solidFill>
                  <a:srgbClr val="F1612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b="1" dirty="0" err="1" smtClean="0">
                <a:solidFill>
                  <a:srgbClr val="F1612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một</a:t>
            </a:r>
            <a:r>
              <a:rPr lang="en-US" sz="2800" b="1" dirty="0" smtClean="0">
                <a:solidFill>
                  <a:srgbClr val="F1612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b="1" dirty="0" err="1" smtClean="0">
                <a:solidFill>
                  <a:srgbClr val="F1612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điểm</a:t>
            </a:r>
            <a:r>
              <a:rPr lang="en-US" sz="2800" b="1" dirty="0" smtClean="0">
                <a:solidFill>
                  <a:srgbClr val="F1612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b="1" dirty="0" err="1" smtClean="0">
                <a:solidFill>
                  <a:srgbClr val="F1612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trước</a:t>
            </a:r>
            <a:r>
              <a:rPr lang="en-US" sz="2800" b="1" dirty="0" smtClean="0">
                <a:solidFill>
                  <a:srgbClr val="F1612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b="1" dirty="0" err="1" smtClean="0">
                <a:solidFill>
                  <a:srgbClr val="F1612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gương</a:t>
            </a:r>
            <a:r>
              <a:rPr lang="en-US" sz="2800" b="1" dirty="0" smtClean="0">
                <a:solidFill>
                  <a:srgbClr val="F1612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.</a:t>
            </a:r>
            <a:endParaRPr lang="en-US" sz="2800" b="1" dirty="0">
              <a:solidFill>
                <a:srgbClr val="F16127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1.15607E-6 L -0.00225 0.32948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" y="16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5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5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5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5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56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56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" decel="100000"/>
                                        <p:tgtEl>
                                          <p:spTgt spid="65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" decel="100000"/>
                                        <p:tgtEl>
                                          <p:spTgt spid="65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5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5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8" grpId="0"/>
      <p:bldP spid="65602" grpId="0"/>
      <p:bldP spid="65603" grpId="0" animBg="1"/>
      <p:bldP spid="65605" grpId="0" animBg="1"/>
      <p:bldP spid="65605" grpId="1" animBg="1"/>
      <p:bldP spid="6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4876800" cy="14465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gương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lõm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hứng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nung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b="1" i="1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0" descr="images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524001"/>
            <a:ext cx="1066800" cy="10668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0" y="2703016"/>
            <a:ext cx="4800600" cy="415498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gương</a:t>
            </a:r>
            <a:r>
              <a:rPr lang="en-US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lõm</a:t>
            </a:r>
            <a:r>
              <a:rPr lang="en-US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chùm</a:t>
            </a:r>
            <a:r>
              <a:rPr lang="en-US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song </a:t>
            </a:r>
            <a:r>
              <a:rPr lang="en-US" sz="24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song</a:t>
            </a:r>
            <a:r>
              <a:rPr lang="en-US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chùm</a:t>
            </a:r>
            <a:r>
              <a:rPr lang="en-US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tia</a:t>
            </a:r>
            <a:r>
              <a:rPr lang="en-US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xạ</a:t>
            </a:r>
            <a:r>
              <a:rPr lang="en-US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tụ</a:t>
            </a:r>
            <a:r>
              <a:rPr lang="en-US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gương</a:t>
            </a:r>
            <a:r>
              <a:rPr lang="en-US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Tx/>
              <a:buChar char="-"/>
            </a:pPr>
            <a:r>
              <a:rPr lang="en-US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Do ánh sáng mặt trời có nhiệt năng nên điểm hội tụ của chùm ánh sáng mặt trời có nhiệt độ cao, làm cho vật đặt ở đó bị nóng lên.</a:t>
            </a:r>
          </a:p>
          <a:p>
            <a:r>
              <a:rPr lang="en-US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→ Người ta đã ứng dụng tính chất này để làm lò mặt trời.</a:t>
            </a:r>
            <a:endParaRPr lang="en-US" sz="2400" b="1" i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40422"/>
            <a:ext cx="3535323" cy="281225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3021707"/>
            <a:ext cx="3558280" cy="38085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71438" y="80963"/>
            <a:ext cx="89646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* </a:t>
            </a:r>
            <a:r>
              <a:rPr lang="en-US" sz="2400" b="1" dirty="0" err="1"/>
              <a:t>Thí</a:t>
            </a:r>
            <a:r>
              <a:rPr lang="en-US" sz="2400" b="1" dirty="0"/>
              <a:t> </a:t>
            </a:r>
            <a:r>
              <a:rPr lang="en-US" sz="2400" b="1" dirty="0" err="1"/>
              <a:t>nghiệm</a:t>
            </a:r>
            <a:r>
              <a:rPr lang="en-US" sz="2400" dirty="0"/>
              <a:t>: </a:t>
            </a:r>
            <a:r>
              <a:rPr lang="en-US" sz="2400" dirty="0" err="1"/>
              <a:t>Đối</a:t>
            </a:r>
            <a:r>
              <a:rPr lang="en-US" sz="2400" dirty="0"/>
              <a:t> </a:t>
            </a:r>
            <a:r>
              <a:rPr lang="en-US" sz="2400" dirty="0" err="1"/>
              <a:t>với</a:t>
            </a:r>
            <a:r>
              <a:rPr lang="en-US" sz="2400" dirty="0"/>
              <a:t> </a:t>
            </a:r>
            <a:r>
              <a:rPr lang="en-US" sz="2400" dirty="0" err="1"/>
              <a:t>chùm</a:t>
            </a:r>
            <a:r>
              <a:rPr lang="en-US" sz="2400" dirty="0"/>
              <a:t> </a:t>
            </a:r>
            <a:r>
              <a:rPr lang="en-US" sz="2400" dirty="0" err="1"/>
              <a:t>tia</a:t>
            </a:r>
            <a:r>
              <a:rPr lang="en-US" sz="2400" dirty="0"/>
              <a:t> </a:t>
            </a:r>
            <a:r>
              <a:rPr lang="en-US" sz="2400" dirty="0" err="1"/>
              <a:t>tới</a:t>
            </a:r>
            <a:r>
              <a:rPr lang="en-US" sz="2400" dirty="0"/>
              <a:t> </a:t>
            </a:r>
            <a:r>
              <a:rPr lang="en-US" sz="2400" dirty="0" err="1"/>
              <a:t>phân</a:t>
            </a:r>
            <a:r>
              <a:rPr lang="en-US" sz="2400" dirty="0"/>
              <a:t> </a:t>
            </a:r>
            <a:r>
              <a:rPr lang="en-US" sz="2400" dirty="0" err="1"/>
              <a:t>kì</a:t>
            </a:r>
            <a:endParaRPr lang="en-US" sz="2400" dirty="0"/>
          </a:p>
        </p:txBody>
      </p:sp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2286000" y="2743200"/>
            <a:ext cx="2284413" cy="1778000"/>
            <a:chOff x="835" y="2208"/>
            <a:chExt cx="1439" cy="1120"/>
          </a:xfrm>
        </p:grpSpPr>
        <p:sp>
          <p:nvSpPr>
            <p:cNvPr id="6" name="Freeform 3"/>
            <p:cNvSpPr>
              <a:spLocks/>
            </p:cNvSpPr>
            <p:nvPr/>
          </p:nvSpPr>
          <p:spPr bwMode="auto">
            <a:xfrm rot="-158215">
              <a:off x="1676" y="2215"/>
              <a:ext cx="492" cy="732"/>
            </a:xfrm>
            <a:custGeom>
              <a:avLst/>
              <a:gdLst/>
              <a:ahLst/>
              <a:cxnLst>
                <a:cxn ang="0">
                  <a:pos x="360" y="0"/>
                </a:cxn>
                <a:cxn ang="0">
                  <a:pos x="144" y="180"/>
                </a:cxn>
                <a:cxn ang="0">
                  <a:pos x="120" y="336"/>
                </a:cxn>
                <a:cxn ang="0">
                  <a:pos x="0" y="432"/>
                </a:cxn>
                <a:cxn ang="0">
                  <a:pos x="24" y="528"/>
                </a:cxn>
                <a:cxn ang="0">
                  <a:pos x="84" y="684"/>
                </a:cxn>
                <a:cxn ang="0">
                  <a:pos x="192" y="660"/>
                </a:cxn>
                <a:cxn ang="0">
                  <a:pos x="324" y="732"/>
                </a:cxn>
                <a:cxn ang="0">
                  <a:pos x="492" y="672"/>
                </a:cxn>
              </a:cxnLst>
              <a:rect l="0" t="0" r="r" b="b"/>
              <a:pathLst>
                <a:path w="492" h="732">
                  <a:moveTo>
                    <a:pt x="360" y="0"/>
                  </a:moveTo>
                  <a:lnTo>
                    <a:pt x="144" y="180"/>
                  </a:lnTo>
                  <a:lnTo>
                    <a:pt x="120" y="336"/>
                  </a:lnTo>
                  <a:lnTo>
                    <a:pt x="0" y="432"/>
                  </a:lnTo>
                  <a:lnTo>
                    <a:pt x="24" y="528"/>
                  </a:lnTo>
                  <a:lnTo>
                    <a:pt x="84" y="684"/>
                  </a:lnTo>
                  <a:lnTo>
                    <a:pt x="192" y="660"/>
                  </a:lnTo>
                  <a:lnTo>
                    <a:pt x="324" y="732"/>
                  </a:lnTo>
                  <a:lnTo>
                    <a:pt x="492" y="672"/>
                  </a:lnTo>
                </a:path>
              </a:pathLst>
            </a:custGeom>
            <a:gradFill rotWithShape="1">
              <a:gsLst>
                <a:gs pos="0">
                  <a:srgbClr val="C0C0C0">
                    <a:gamma/>
                    <a:tint val="0"/>
                    <a:invGamma/>
                  </a:srgbClr>
                </a:gs>
                <a:gs pos="100000">
                  <a:srgbClr val="C0C0C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Oval 4"/>
            <p:cNvSpPr>
              <a:spLocks noChangeArrowheads="1"/>
            </p:cNvSpPr>
            <p:nvPr/>
          </p:nvSpPr>
          <p:spPr bwMode="auto">
            <a:xfrm rot="31879680">
              <a:off x="1937" y="2208"/>
              <a:ext cx="337" cy="67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107763" dir="81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Oval 5"/>
            <p:cNvSpPr>
              <a:spLocks noChangeArrowheads="1"/>
            </p:cNvSpPr>
            <p:nvPr/>
          </p:nvSpPr>
          <p:spPr bwMode="auto">
            <a:xfrm rot="31941588">
              <a:off x="1960" y="2252"/>
              <a:ext cx="300" cy="585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25490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Freeform 6"/>
            <p:cNvSpPr>
              <a:spLocks/>
            </p:cNvSpPr>
            <p:nvPr/>
          </p:nvSpPr>
          <p:spPr bwMode="auto">
            <a:xfrm rot="-158215">
              <a:off x="873" y="2663"/>
              <a:ext cx="914" cy="665"/>
            </a:xfrm>
            <a:custGeom>
              <a:avLst/>
              <a:gdLst/>
              <a:ahLst/>
              <a:cxnLst>
                <a:cxn ang="0">
                  <a:pos x="833" y="0"/>
                </a:cxn>
                <a:cxn ang="0">
                  <a:pos x="8" y="404"/>
                </a:cxn>
                <a:cxn ang="0">
                  <a:pos x="0" y="501"/>
                </a:cxn>
                <a:cxn ang="0">
                  <a:pos x="29" y="595"/>
                </a:cxn>
                <a:cxn ang="0">
                  <a:pos x="92" y="665"/>
                </a:cxn>
                <a:cxn ang="0">
                  <a:pos x="914" y="266"/>
                </a:cxn>
              </a:cxnLst>
              <a:rect l="0" t="0" r="r" b="b"/>
              <a:pathLst>
                <a:path w="914" h="665">
                  <a:moveTo>
                    <a:pt x="833" y="0"/>
                  </a:moveTo>
                  <a:lnTo>
                    <a:pt x="8" y="404"/>
                  </a:lnTo>
                  <a:lnTo>
                    <a:pt x="0" y="501"/>
                  </a:lnTo>
                  <a:lnTo>
                    <a:pt x="29" y="595"/>
                  </a:lnTo>
                  <a:lnTo>
                    <a:pt x="92" y="665"/>
                  </a:lnTo>
                  <a:lnTo>
                    <a:pt x="914" y="266"/>
                  </a:lnTo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0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Arc 7"/>
            <p:cNvSpPr>
              <a:spLocks/>
            </p:cNvSpPr>
            <p:nvPr/>
          </p:nvSpPr>
          <p:spPr bwMode="auto">
            <a:xfrm rot="12254103">
              <a:off x="950" y="3079"/>
              <a:ext cx="336" cy="217"/>
            </a:xfrm>
            <a:custGeom>
              <a:avLst/>
              <a:gdLst>
                <a:gd name="G0" fmla="+- 0 0 0"/>
                <a:gd name="G1" fmla="+- 18870 0 0"/>
                <a:gd name="G2" fmla="+- 21600 0 0"/>
                <a:gd name="T0" fmla="*/ 10511 w 21600"/>
                <a:gd name="T1" fmla="*/ 0 h 18870"/>
                <a:gd name="T2" fmla="*/ 21600 w 21600"/>
                <a:gd name="T3" fmla="*/ 18870 h 18870"/>
                <a:gd name="T4" fmla="*/ 0 w 21600"/>
                <a:gd name="T5" fmla="*/ 18870 h 18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18870" fill="none" extrusionOk="0">
                  <a:moveTo>
                    <a:pt x="10511" y="-1"/>
                  </a:moveTo>
                  <a:cubicBezTo>
                    <a:pt x="17356" y="3813"/>
                    <a:pt x="21600" y="11034"/>
                    <a:pt x="21600" y="18870"/>
                  </a:cubicBezTo>
                </a:path>
                <a:path w="21600" h="18870" stroke="0" extrusionOk="0">
                  <a:moveTo>
                    <a:pt x="10511" y="-1"/>
                  </a:moveTo>
                  <a:cubicBezTo>
                    <a:pt x="17356" y="3813"/>
                    <a:pt x="21600" y="11034"/>
                    <a:pt x="21600" y="18870"/>
                  </a:cubicBezTo>
                  <a:lnTo>
                    <a:pt x="0" y="1887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AutoShape 8"/>
            <p:cNvSpPr>
              <a:spLocks noChangeArrowheads="1"/>
            </p:cNvSpPr>
            <p:nvPr/>
          </p:nvSpPr>
          <p:spPr bwMode="auto">
            <a:xfrm rot="-1634725">
              <a:off x="1442" y="2704"/>
              <a:ext cx="144" cy="48"/>
            </a:xfrm>
            <a:prstGeom prst="cube">
              <a:avLst>
                <a:gd name="adj" fmla="val 26519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Arc 9"/>
            <p:cNvSpPr>
              <a:spLocks/>
            </p:cNvSpPr>
            <p:nvPr/>
          </p:nvSpPr>
          <p:spPr bwMode="auto">
            <a:xfrm rot="12254103">
              <a:off x="1661" y="2676"/>
              <a:ext cx="336" cy="217"/>
            </a:xfrm>
            <a:custGeom>
              <a:avLst/>
              <a:gdLst>
                <a:gd name="G0" fmla="+- 0 0 0"/>
                <a:gd name="G1" fmla="+- 18870 0 0"/>
                <a:gd name="G2" fmla="+- 21600 0 0"/>
                <a:gd name="T0" fmla="*/ 10511 w 21600"/>
                <a:gd name="T1" fmla="*/ 0 h 18870"/>
                <a:gd name="T2" fmla="*/ 21600 w 21600"/>
                <a:gd name="T3" fmla="*/ 18870 h 18870"/>
                <a:gd name="T4" fmla="*/ 0 w 21600"/>
                <a:gd name="T5" fmla="*/ 18870 h 18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18870" fill="none" extrusionOk="0">
                  <a:moveTo>
                    <a:pt x="10511" y="-1"/>
                  </a:moveTo>
                  <a:cubicBezTo>
                    <a:pt x="17356" y="3813"/>
                    <a:pt x="21600" y="11034"/>
                    <a:pt x="21600" y="18870"/>
                  </a:cubicBezTo>
                </a:path>
                <a:path w="21600" h="18870" stroke="0" extrusionOk="0">
                  <a:moveTo>
                    <a:pt x="10511" y="-1"/>
                  </a:moveTo>
                  <a:cubicBezTo>
                    <a:pt x="17356" y="3813"/>
                    <a:pt x="21600" y="11034"/>
                    <a:pt x="21600" y="18870"/>
                  </a:cubicBezTo>
                  <a:lnTo>
                    <a:pt x="0" y="1887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Line 10"/>
            <p:cNvSpPr>
              <a:spLocks noChangeShapeType="1"/>
            </p:cNvSpPr>
            <p:nvPr/>
          </p:nvSpPr>
          <p:spPr bwMode="auto">
            <a:xfrm rot="21441785" flipV="1">
              <a:off x="994" y="2722"/>
              <a:ext cx="720" cy="336"/>
            </a:xfrm>
            <a:prstGeom prst="line">
              <a:avLst/>
            </a:prstGeom>
            <a:noFill/>
            <a:ln w="9525">
              <a:solidFill>
                <a:srgbClr val="9FCCCD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Line 11"/>
            <p:cNvSpPr>
              <a:spLocks noChangeShapeType="1"/>
            </p:cNvSpPr>
            <p:nvPr/>
          </p:nvSpPr>
          <p:spPr bwMode="auto">
            <a:xfrm rot="21441785" flipV="1">
              <a:off x="996" y="2770"/>
              <a:ext cx="720" cy="336"/>
            </a:xfrm>
            <a:prstGeom prst="line">
              <a:avLst/>
            </a:prstGeom>
            <a:noFill/>
            <a:ln w="9525">
              <a:solidFill>
                <a:srgbClr val="9FCCCD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Line 12"/>
            <p:cNvSpPr>
              <a:spLocks noChangeShapeType="1"/>
            </p:cNvSpPr>
            <p:nvPr/>
          </p:nvSpPr>
          <p:spPr bwMode="auto">
            <a:xfrm rot="21441785" flipV="1">
              <a:off x="1010" y="2817"/>
              <a:ext cx="720" cy="336"/>
            </a:xfrm>
            <a:prstGeom prst="line">
              <a:avLst/>
            </a:prstGeom>
            <a:noFill/>
            <a:ln w="9525">
              <a:solidFill>
                <a:srgbClr val="9FCCCD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Line 13"/>
            <p:cNvSpPr>
              <a:spLocks noChangeShapeType="1"/>
            </p:cNvSpPr>
            <p:nvPr/>
          </p:nvSpPr>
          <p:spPr bwMode="auto">
            <a:xfrm rot="21441785" flipV="1">
              <a:off x="994" y="2722"/>
              <a:ext cx="720" cy="336"/>
            </a:xfrm>
            <a:prstGeom prst="line">
              <a:avLst/>
            </a:prstGeom>
            <a:noFill/>
            <a:ln w="9525">
              <a:solidFill>
                <a:srgbClr val="9FCCCD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14"/>
            <p:cNvSpPr>
              <a:spLocks noChangeShapeType="1"/>
            </p:cNvSpPr>
            <p:nvPr/>
          </p:nvSpPr>
          <p:spPr bwMode="auto">
            <a:xfrm rot="21441785" flipV="1">
              <a:off x="1036" y="2864"/>
              <a:ext cx="720" cy="336"/>
            </a:xfrm>
            <a:prstGeom prst="line">
              <a:avLst/>
            </a:prstGeom>
            <a:noFill/>
            <a:ln w="9525">
              <a:solidFill>
                <a:srgbClr val="9FCCCD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15"/>
            <p:cNvSpPr>
              <a:spLocks noChangeShapeType="1"/>
            </p:cNvSpPr>
            <p:nvPr/>
          </p:nvSpPr>
          <p:spPr bwMode="auto">
            <a:xfrm rot="21441785" flipV="1">
              <a:off x="1062" y="2899"/>
              <a:ext cx="720" cy="336"/>
            </a:xfrm>
            <a:prstGeom prst="line">
              <a:avLst/>
            </a:prstGeom>
            <a:noFill/>
            <a:ln w="9525">
              <a:solidFill>
                <a:srgbClr val="9FCCCD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AutoShape 16"/>
            <p:cNvSpPr>
              <a:spLocks noChangeArrowheads="1"/>
            </p:cNvSpPr>
            <p:nvPr/>
          </p:nvSpPr>
          <p:spPr bwMode="auto">
            <a:xfrm rot="-6667123">
              <a:off x="906" y="3001"/>
              <a:ext cx="241" cy="384"/>
            </a:xfrm>
            <a:custGeom>
              <a:avLst/>
              <a:gdLst>
                <a:gd name="G0" fmla="+- 9891 0 0"/>
                <a:gd name="G1" fmla="+- -9082108 0 0"/>
                <a:gd name="G2" fmla="+- 0 0 -9082108"/>
                <a:gd name="T0" fmla="*/ 0 256 1"/>
                <a:gd name="T1" fmla="*/ 180 256 1"/>
                <a:gd name="G3" fmla="+- -9082108 T0 T1"/>
                <a:gd name="T2" fmla="*/ 0 256 1"/>
                <a:gd name="T3" fmla="*/ 90 256 1"/>
                <a:gd name="G4" fmla="+- -9082108 T2 T3"/>
                <a:gd name="G5" fmla="*/ G4 2 1"/>
                <a:gd name="T4" fmla="*/ 90 256 1"/>
                <a:gd name="T5" fmla="*/ 0 256 1"/>
                <a:gd name="G6" fmla="+- -9082108 T4 T5"/>
                <a:gd name="G7" fmla="*/ G6 2 1"/>
                <a:gd name="G8" fmla="abs -9082108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9891"/>
                <a:gd name="G18" fmla="*/ 9891 1 2"/>
                <a:gd name="G19" fmla="+- G18 5400 0"/>
                <a:gd name="G20" fmla="cos G19 -9082108"/>
                <a:gd name="G21" fmla="sin G19 -9082108"/>
                <a:gd name="G22" fmla="+- G20 10800 0"/>
                <a:gd name="G23" fmla="+- G21 10800 0"/>
                <a:gd name="G24" fmla="+- 10800 0 G20"/>
                <a:gd name="G25" fmla="+- 9891 10800 0"/>
                <a:gd name="G26" fmla="?: G9 G17 G25"/>
                <a:gd name="G27" fmla="?: G9 0 21600"/>
                <a:gd name="G28" fmla="cos 10800 -9082108"/>
                <a:gd name="G29" fmla="sin 10800 -9082108"/>
                <a:gd name="G30" fmla="sin 9891 -9082108"/>
                <a:gd name="G31" fmla="+- G28 10800 0"/>
                <a:gd name="G32" fmla="+- G29 10800 0"/>
                <a:gd name="G33" fmla="+- G30 10800 0"/>
                <a:gd name="G34" fmla="?: G4 0 G31"/>
                <a:gd name="G35" fmla="?: -9082108 G34 0"/>
                <a:gd name="G36" fmla="?: G6 G35 G31"/>
                <a:gd name="G37" fmla="+- 21600 0 G36"/>
                <a:gd name="G38" fmla="?: G4 0 G33"/>
                <a:gd name="G39" fmla="?: -9082108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3041 w 21600"/>
                <a:gd name="T15" fmla="*/ 3955 h 21600"/>
                <a:gd name="T16" fmla="*/ 10800 w 21600"/>
                <a:gd name="T17" fmla="*/ 909 h 21600"/>
                <a:gd name="T18" fmla="*/ 18559 w 21600"/>
                <a:gd name="T19" fmla="*/ 3955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3382" y="4256"/>
                  </a:moveTo>
                  <a:cubicBezTo>
                    <a:pt x="5260" y="2128"/>
                    <a:pt x="7961" y="908"/>
                    <a:pt x="10800" y="909"/>
                  </a:cubicBezTo>
                  <a:cubicBezTo>
                    <a:pt x="13638" y="909"/>
                    <a:pt x="16339" y="2128"/>
                    <a:pt x="18217" y="4256"/>
                  </a:cubicBezTo>
                  <a:lnTo>
                    <a:pt x="18898" y="3655"/>
                  </a:lnTo>
                  <a:cubicBezTo>
                    <a:pt x="16848" y="1331"/>
                    <a:pt x="13899" y="-1"/>
                    <a:pt x="10799" y="0"/>
                  </a:cubicBezTo>
                  <a:cubicBezTo>
                    <a:pt x="7700" y="0"/>
                    <a:pt x="4751" y="1331"/>
                    <a:pt x="2701" y="3655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vert="eaVert" wrap="none" anchor="ctr"/>
            <a:lstStyle/>
            <a:p>
              <a:pPr algn="ctr"/>
              <a:endParaRPr lang="en-US">
                <a:latin typeface="Arial" charset="0"/>
              </a:endParaRPr>
            </a:p>
          </p:txBody>
        </p:sp>
        <p:sp>
          <p:nvSpPr>
            <p:cNvPr id="20" name="Arc 17"/>
            <p:cNvSpPr>
              <a:spLocks/>
            </p:cNvSpPr>
            <p:nvPr/>
          </p:nvSpPr>
          <p:spPr bwMode="auto">
            <a:xfrm rot="11577997">
              <a:off x="1763" y="2603"/>
              <a:ext cx="349" cy="297"/>
            </a:xfrm>
            <a:custGeom>
              <a:avLst/>
              <a:gdLst>
                <a:gd name="G0" fmla="+- 0 0 0"/>
                <a:gd name="G1" fmla="+- 18870 0 0"/>
                <a:gd name="G2" fmla="+- 21600 0 0"/>
                <a:gd name="T0" fmla="*/ 10511 w 21600"/>
                <a:gd name="T1" fmla="*/ 0 h 18870"/>
                <a:gd name="T2" fmla="*/ 21600 w 21600"/>
                <a:gd name="T3" fmla="*/ 18870 h 18870"/>
                <a:gd name="T4" fmla="*/ 0 w 21600"/>
                <a:gd name="T5" fmla="*/ 18870 h 18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18870" fill="none" extrusionOk="0">
                  <a:moveTo>
                    <a:pt x="10511" y="-1"/>
                  </a:moveTo>
                  <a:cubicBezTo>
                    <a:pt x="17356" y="3813"/>
                    <a:pt x="21600" y="11034"/>
                    <a:pt x="21600" y="18870"/>
                  </a:cubicBezTo>
                </a:path>
                <a:path w="21600" h="18870" stroke="0" extrusionOk="0">
                  <a:moveTo>
                    <a:pt x="10511" y="-1"/>
                  </a:moveTo>
                  <a:cubicBezTo>
                    <a:pt x="17356" y="3813"/>
                    <a:pt x="21600" y="11034"/>
                    <a:pt x="21600" y="18870"/>
                  </a:cubicBezTo>
                  <a:lnTo>
                    <a:pt x="0" y="1887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1" name="Group 18"/>
          <p:cNvGrpSpPr>
            <a:grpSpLocks/>
          </p:cNvGrpSpPr>
          <p:nvPr/>
        </p:nvGrpSpPr>
        <p:grpSpPr bwMode="auto">
          <a:xfrm rot="427501">
            <a:off x="5410200" y="3733800"/>
            <a:ext cx="2724150" cy="1277938"/>
            <a:chOff x="2976" y="2651"/>
            <a:chExt cx="1716" cy="805"/>
          </a:xfrm>
        </p:grpSpPr>
        <p:sp>
          <p:nvSpPr>
            <p:cNvPr id="22" name="AutoShape 19" descr="Green marble"/>
            <p:cNvSpPr>
              <a:spLocks noChangeArrowheads="1"/>
            </p:cNvSpPr>
            <p:nvPr/>
          </p:nvSpPr>
          <p:spPr bwMode="auto">
            <a:xfrm rot="19732917" flipV="1">
              <a:off x="2981" y="2700"/>
              <a:ext cx="1711" cy="433"/>
            </a:xfrm>
            <a:prstGeom prst="parallelogram">
              <a:avLst>
                <a:gd name="adj" fmla="val 98788"/>
              </a:avLst>
            </a:prstGeom>
            <a:blipFill dpi="0" rotWithShape="1">
              <a:blip r:embed="rId2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AutoShape 20"/>
            <p:cNvSpPr>
              <a:spLocks noChangeArrowheads="1"/>
            </p:cNvSpPr>
            <p:nvPr/>
          </p:nvSpPr>
          <p:spPr bwMode="auto">
            <a:xfrm rot="5620470">
              <a:off x="3154" y="3016"/>
              <a:ext cx="241" cy="598"/>
            </a:xfrm>
            <a:prstGeom prst="parallelogram">
              <a:avLst>
                <a:gd name="adj" fmla="val 46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AutoShape 21"/>
            <p:cNvSpPr>
              <a:spLocks noChangeArrowheads="1"/>
            </p:cNvSpPr>
            <p:nvPr/>
          </p:nvSpPr>
          <p:spPr bwMode="auto">
            <a:xfrm rot="16204570" flipV="1">
              <a:off x="3716" y="2497"/>
              <a:ext cx="805" cy="1113"/>
            </a:xfrm>
            <a:prstGeom prst="parallelogram">
              <a:avLst>
                <a:gd name="adj" fmla="val 84269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0"/>
                    <a:invGamma/>
                  </a:schemeClr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5" name="Group 22"/>
          <p:cNvGrpSpPr>
            <a:grpSpLocks/>
          </p:cNvGrpSpPr>
          <p:nvPr/>
        </p:nvGrpSpPr>
        <p:grpSpPr bwMode="auto">
          <a:xfrm>
            <a:off x="7086600" y="3657600"/>
            <a:ext cx="609600" cy="381000"/>
            <a:chOff x="3347" y="2339"/>
            <a:chExt cx="384" cy="240"/>
          </a:xfrm>
        </p:grpSpPr>
        <p:sp>
          <p:nvSpPr>
            <p:cNvPr id="26" name="AutoShape 23"/>
            <p:cNvSpPr>
              <a:spLocks noChangeArrowheads="1"/>
            </p:cNvSpPr>
            <p:nvPr/>
          </p:nvSpPr>
          <p:spPr bwMode="auto">
            <a:xfrm rot="21455878" flipH="1" flipV="1">
              <a:off x="3347" y="2412"/>
              <a:ext cx="384" cy="167"/>
            </a:xfrm>
            <a:custGeom>
              <a:avLst/>
              <a:gdLst>
                <a:gd name="G0" fmla="+- 5370 0 0"/>
                <a:gd name="G1" fmla="+- 5939493 0 0"/>
                <a:gd name="G2" fmla="+- 0 0 5939493"/>
                <a:gd name="T0" fmla="*/ 0 256 1"/>
                <a:gd name="T1" fmla="*/ 180 256 1"/>
                <a:gd name="G3" fmla="+- 5939493 T0 T1"/>
                <a:gd name="T2" fmla="*/ 0 256 1"/>
                <a:gd name="T3" fmla="*/ 90 256 1"/>
                <a:gd name="G4" fmla="+- 5939493 T2 T3"/>
                <a:gd name="G5" fmla="*/ G4 2 1"/>
                <a:gd name="T4" fmla="*/ 90 256 1"/>
                <a:gd name="T5" fmla="*/ 0 256 1"/>
                <a:gd name="G6" fmla="+- 5939493 T4 T5"/>
                <a:gd name="G7" fmla="*/ G6 2 1"/>
                <a:gd name="G8" fmla="abs 5939493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5370"/>
                <a:gd name="G18" fmla="*/ 5370 1 2"/>
                <a:gd name="G19" fmla="+- G18 5400 0"/>
                <a:gd name="G20" fmla="cos G19 5939493"/>
                <a:gd name="G21" fmla="sin G19 5939493"/>
                <a:gd name="G22" fmla="+- G20 10800 0"/>
                <a:gd name="G23" fmla="+- G21 10800 0"/>
                <a:gd name="G24" fmla="+- 10800 0 G20"/>
                <a:gd name="G25" fmla="+- 5370 10800 0"/>
                <a:gd name="G26" fmla="?: G9 G17 G25"/>
                <a:gd name="G27" fmla="?: G9 0 21600"/>
                <a:gd name="G28" fmla="cos 10800 5939493"/>
                <a:gd name="G29" fmla="sin 10800 5939493"/>
                <a:gd name="G30" fmla="sin 5370 5939493"/>
                <a:gd name="G31" fmla="+- G28 10800 0"/>
                <a:gd name="G32" fmla="+- G29 10800 0"/>
                <a:gd name="G33" fmla="+- G30 10800 0"/>
                <a:gd name="G34" fmla="?: G4 0 G31"/>
                <a:gd name="G35" fmla="?: 5939493 G34 0"/>
                <a:gd name="G36" fmla="?: G6 G35 G31"/>
                <a:gd name="G37" fmla="+- 21600 0 G36"/>
                <a:gd name="G38" fmla="?: G4 0 G33"/>
                <a:gd name="G39" fmla="?: 5939493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10711 w 21600"/>
                <a:gd name="T15" fmla="*/ 18884 h 21600"/>
                <a:gd name="T16" fmla="*/ 10800 w 21600"/>
                <a:gd name="T17" fmla="*/ 5430 h 21600"/>
                <a:gd name="T18" fmla="*/ 10889 w 21600"/>
                <a:gd name="T19" fmla="*/ 18884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10741" y="16169"/>
                  </a:moveTo>
                  <a:cubicBezTo>
                    <a:pt x="7798" y="16137"/>
                    <a:pt x="5430" y="13742"/>
                    <a:pt x="5430" y="10800"/>
                  </a:cubicBezTo>
                  <a:cubicBezTo>
                    <a:pt x="5430" y="7834"/>
                    <a:pt x="7834" y="5430"/>
                    <a:pt x="10800" y="5430"/>
                  </a:cubicBezTo>
                  <a:cubicBezTo>
                    <a:pt x="13765" y="5430"/>
                    <a:pt x="16170" y="7834"/>
                    <a:pt x="16170" y="10800"/>
                  </a:cubicBezTo>
                  <a:cubicBezTo>
                    <a:pt x="16170" y="13742"/>
                    <a:pt x="13801" y="16137"/>
                    <a:pt x="10858" y="16169"/>
                  </a:cubicBezTo>
                  <a:lnTo>
                    <a:pt x="10918" y="21599"/>
                  </a:lnTo>
                  <a:cubicBezTo>
                    <a:pt x="16836" y="21534"/>
                    <a:pt x="21600" y="16718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6718"/>
                    <a:pt x="4763" y="21534"/>
                    <a:pt x="10681" y="2159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miter lim="800000"/>
              <a:headEnd/>
              <a:tailEnd/>
            </a:ln>
            <a:effectLst/>
            <a:scene3d>
              <a:camera prst="legacyObliqueTopRight">
                <a:rot lat="17400000" lon="20999999" rev="0"/>
              </a:camera>
              <a:lightRig rig="legacyFlat3" dir="b"/>
            </a:scene3d>
            <a:sp3d prstMaterial="legacyMatte">
              <a:bevelT w="13500" h="13500" prst="angle"/>
              <a:bevelB w="13500" h="13500" prst="angle"/>
              <a:extrusionClr>
                <a:schemeClr val="bg1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7" name="AutoShape 24"/>
            <p:cNvSpPr>
              <a:spLocks noChangeArrowheads="1"/>
            </p:cNvSpPr>
            <p:nvPr/>
          </p:nvSpPr>
          <p:spPr bwMode="auto">
            <a:xfrm flipH="1">
              <a:off x="3464" y="2339"/>
              <a:ext cx="160" cy="180"/>
            </a:xfrm>
            <a:prstGeom prst="can">
              <a:avLst>
                <a:gd name="adj" fmla="val 32760"/>
              </a:avLst>
            </a:pr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8" name="AutoShape 25"/>
          <p:cNvSpPr>
            <a:spLocks noChangeArrowheads="1"/>
          </p:cNvSpPr>
          <p:nvPr/>
        </p:nvSpPr>
        <p:spPr bwMode="auto">
          <a:xfrm>
            <a:off x="7315200" y="2667000"/>
            <a:ext cx="152400" cy="1047750"/>
          </a:xfrm>
          <a:prstGeom prst="can">
            <a:avLst>
              <a:gd name="adj" fmla="val 45229"/>
            </a:avLst>
          </a:prstGeom>
          <a:gradFill rotWithShape="1">
            <a:gsLst>
              <a:gs pos="0">
                <a:srgbClr val="C0C0C0"/>
              </a:gs>
              <a:gs pos="50000">
                <a:srgbClr val="C0C0C0">
                  <a:gamma/>
                  <a:tint val="3137"/>
                  <a:invGamma/>
                </a:srgbClr>
              </a:gs>
              <a:gs pos="100000">
                <a:srgbClr val="C0C0C0"/>
              </a:gs>
            </a:gsLst>
            <a:lin ang="0" scaled="1"/>
          </a:gra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AutoShape 26"/>
          <p:cNvSpPr>
            <a:spLocks noChangeArrowheads="1"/>
          </p:cNvSpPr>
          <p:nvPr/>
        </p:nvSpPr>
        <p:spPr bwMode="auto">
          <a:xfrm rot="5400000">
            <a:off x="6124575" y="809625"/>
            <a:ext cx="2762250" cy="1905000"/>
          </a:xfrm>
          <a:prstGeom prst="parallelogram">
            <a:avLst>
              <a:gd name="adj" fmla="val 36250"/>
            </a:avLst>
          </a:prstGeom>
          <a:gradFill rotWithShape="1">
            <a:gsLst>
              <a:gs pos="0">
                <a:srgbClr val="800000">
                  <a:alpha val="75000"/>
                </a:srgbClr>
              </a:gs>
              <a:gs pos="100000">
                <a:srgbClr val="800000">
                  <a:gamma/>
                  <a:tint val="0"/>
                  <a:invGamma/>
                </a:srgbClr>
              </a:gs>
            </a:gsLst>
            <a:lin ang="0" scaled="1"/>
          </a:gradFill>
          <a:ln w="9525">
            <a:solidFill>
              <a:schemeClr val="tx2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0" name="Group 27"/>
          <p:cNvGrpSpPr>
            <a:grpSpLocks/>
          </p:cNvGrpSpPr>
          <p:nvPr/>
        </p:nvGrpSpPr>
        <p:grpSpPr bwMode="auto">
          <a:xfrm rot="32902083">
            <a:off x="6970713" y="1009650"/>
            <a:ext cx="992187" cy="1624013"/>
            <a:chOff x="3552" y="240"/>
            <a:chExt cx="1584" cy="1824"/>
          </a:xfrm>
        </p:grpSpPr>
        <p:sp>
          <p:nvSpPr>
            <p:cNvPr id="31" name="Oval 28"/>
            <p:cNvSpPr>
              <a:spLocks noChangeArrowheads="1"/>
            </p:cNvSpPr>
            <p:nvPr/>
          </p:nvSpPr>
          <p:spPr bwMode="auto">
            <a:xfrm rot="-1711819">
              <a:off x="3552" y="240"/>
              <a:ext cx="1584" cy="1824"/>
            </a:xfrm>
            <a:prstGeom prst="ellipse">
              <a:avLst/>
            </a:prstGeom>
            <a:gradFill rotWithShape="1">
              <a:gsLst>
                <a:gs pos="0">
                  <a:srgbClr val="CCFFFF">
                    <a:gamma/>
                    <a:tint val="0"/>
                    <a:invGamma/>
                  </a:srgbClr>
                </a:gs>
                <a:gs pos="100000">
                  <a:srgbClr val="CCFF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Oval 29"/>
            <p:cNvSpPr>
              <a:spLocks noChangeArrowheads="1"/>
            </p:cNvSpPr>
            <p:nvPr/>
          </p:nvSpPr>
          <p:spPr bwMode="auto">
            <a:xfrm rot="-1771866">
              <a:off x="3600" y="288"/>
              <a:ext cx="1488" cy="1728"/>
            </a:xfrm>
            <a:prstGeom prst="ellipse">
              <a:avLst/>
            </a:prstGeom>
            <a:gradFill rotWithShape="1">
              <a:gsLst>
                <a:gs pos="0">
                  <a:srgbClr val="CCFFFF">
                    <a:gamma/>
                    <a:tint val="0"/>
                    <a:invGamma/>
                  </a:srgbClr>
                </a:gs>
                <a:gs pos="100000">
                  <a:srgbClr val="CCFF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3" name="Group 30"/>
          <p:cNvGrpSpPr>
            <a:grpSpLocks/>
          </p:cNvGrpSpPr>
          <p:nvPr/>
        </p:nvGrpSpPr>
        <p:grpSpPr bwMode="auto">
          <a:xfrm>
            <a:off x="6267450" y="2743200"/>
            <a:ext cx="609600" cy="1676400"/>
            <a:chOff x="3516" y="2112"/>
            <a:chExt cx="384" cy="1056"/>
          </a:xfrm>
        </p:grpSpPr>
        <p:grpSp>
          <p:nvGrpSpPr>
            <p:cNvPr id="34" name="Group 31"/>
            <p:cNvGrpSpPr>
              <a:grpSpLocks/>
            </p:cNvGrpSpPr>
            <p:nvPr/>
          </p:nvGrpSpPr>
          <p:grpSpPr bwMode="auto">
            <a:xfrm>
              <a:off x="3516" y="2928"/>
              <a:ext cx="384" cy="240"/>
              <a:chOff x="3347" y="2339"/>
              <a:chExt cx="384" cy="240"/>
            </a:xfrm>
          </p:grpSpPr>
          <p:sp>
            <p:nvSpPr>
              <p:cNvPr id="37" name="AutoShape 32"/>
              <p:cNvSpPr>
                <a:spLocks noChangeArrowheads="1"/>
              </p:cNvSpPr>
              <p:nvPr/>
            </p:nvSpPr>
            <p:spPr bwMode="auto">
              <a:xfrm rot="21455878" flipH="1" flipV="1">
                <a:off x="3347" y="2412"/>
                <a:ext cx="384" cy="167"/>
              </a:xfrm>
              <a:custGeom>
                <a:avLst/>
                <a:gdLst>
                  <a:gd name="G0" fmla="+- 5370 0 0"/>
                  <a:gd name="G1" fmla="+- 5939493 0 0"/>
                  <a:gd name="G2" fmla="+- 0 0 5939493"/>
                  <a:gd name="T0" fmla="*/ 0 256 1"/>
                  <a:gd name="T1" fmla="*/ 180 256 1"/>
                  <a:gd name="G3" fmla="+- 5939493 T0 T1"/>
                  <a:gd name="T2" fmla="*/ 0 256 1"/>
                  <a:gd name="T3" fmla="*/ 90 256 1"/>
                  <a:gd name="G4" fmla="+- 5939493 T2 T3"/>
                  <a:gd name="G5" fmla="*/ G4 2 1"/>
                  <a:gd name="T4" fmla="*/ 90 256 1"/>
                  <a:gd name="T5" fmla="*/ 0 256 1"/>
                  <a:gd name="G6" fmla="+- 5939493 T4 T5"/>
                  <a:gd name="G7" fmla="*/ G6 2 1"/>
                  <a:gd name="G8" fmla="abs 5939493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5370"/>
                  <a:gd name="G18" fmla="*/ 5370 1 2"/>
                  <a:gd name="G19" fmla="+- G18 5400 0"/>
                  <a:gd name="G20" fmla="cos G19 5939493"/>
                  <a:gd name="G21" fmla="sin G19 5939493"/>
                  <a:gd name="G22" fmla="+- G20 10800 0"/>
                  <a:gd name="G23" fmla="+- G21 10800 0"/>
                  <a:gd name="G24" fmla="+- 10800 0 G20"/>
                  <a:gd name="G25" fmla="+- 5370 10800 0"/>
                  <a:gd name="G26" fmla="?: G9 G17 G25"/>
                  <a:gd name="G27" fmla="?: G9 0 21600"/>
                  <a:gd name="G28" fmla="cos 10800 5939493"/>
                  <a:gd name="G29" fmla="sin 10800 5939493"/>
                  <a:gd name="G30" fmla="sin 5370 5939493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5939493 G34 0"/>
                  <a:gd name="G36" fmla="?: G6 G35 G31"/>
                  <a:gd name="G37" fmla="+- 21600 0 G36"/>
                  <a:gd name="G38" fmla="?: G4 0 G33"/>
                  <a:gd name="G39" fmla="?: 5939493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10711 w 21600"/>
                  <a:gd name="T15" fmla="*/ 18884 h 21600"/>
                  <a:gd name="T16" fmla="*/ 10800 w 21600"/>
                  <a:gd name="T17" fmla="*/ 5430 h 21600"/>
                  <a:gd name="T18" fmla="*/ 10889 w 21600"/>
                  <a:gd name="T19" fmla="*/ 18884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10741" y="16169"/>
                    </a:moveTo>
                    <a:cubicBezTo>
                      <a:pt x="7798" y="16137"/>
                      <a:pt x="5430" y="13742"/>
                      <a:pt x="5430" y="10800"/>
                    </a:cubicBezTo>
                    <a:cubicBezTo>
                      <a:pt x="5430" y="7834"/>
                      <a:pt x="7834" y="5430"/>
                      <a:pt x="10800" y="5430"/>
                    </a:cubicBezTo>
                    <a:cubicBezTo>
                      <a:pt x="13765" y="5430"/>
                      <a:pt x="16170" y="7834"/>
                      <a:pt x="16170" y="10800"/>
                    </a:cubicBezTo>
                    <a:cubicBezTo>
                      <a:pt x="16170" y="13742"/>
                      <a:pt x="13801" y="16137"/>
                      <a:pt x="10858" y="16169"/>
                    </a:cubicBezTo>
                    <a:lnTo>
                      <a:pt x="10918" y="21599"/>
                    </a:lnTo>
                    <a:cubicBezTo>
                      <a:pt x="16836" y="21534"/>
                      <a:pt x="21600" y="16718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6718"/>
                      <a:pt x="4763" y="21534"/>
                      <a:pt x="10681" y="21599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>
                  <a:rot lat="17400000" lon="20999999" rev="0"/>
                </a:camera>
                <a:lightRig rig="legacyFlat3" dir="b"/>
              </a:scene3d>
              <a:sp3d prstMaterial="legacyMatte">
                <a:bevelT w="13500" h="13500" prst="angle"/>
                <a:bevelB w="13500" h="13500" prst="angle"/>
                <a:extrusionClr>
                  <a:schemeClr val="bg1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en-US"/>
              </a:p>
            </p:txBody>
          </p:sp>
          <p:sp>
            <p:nvSpPr>
              <p:cNvPr id="38" name="AutoShape 33"/>
              <p:cNvSpPr>
                <a:spLocks noChangeArrowheads="1"/>
              </p:cNvSpPr>
              <p:nvPr/>
            </p:nvSpPr>
            <p:spPr bwMode="auto">
              <a:xfrm flipH="1">
                <a:off x="3464" y="2339"/>
                <a:ext cx="160" cy="180"/>
              </a:xfrm>
              <a:prstGeom prst="can">
                <a:avLst>
                  <a:gd name="adj" fmla="val 32760"/>
                </a:avLst>
              </a:prstGeom>
              <a:gradFill rotWithShape="1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5" name="AutoShape 34"/>
            <p:cNvSpPr>
              <a:spLocks noChangeArrowheads="1"/>
            </p:cNvSpPr>
            <p:nvPr/>
          </p:nvSpPr>
          <p:spPr bwMode="auto">
            <a:xfrm>
              <a:off x="3660" y="2112"/>
              <a:ext cx="96" cy="852"/>
            </a:xfrm>
            <a:prstGeom prst="can">
              <a:avLst>
                <a:gd name="adj" fmla="val 58386"/>
              </a:avLst>
            </a:prstGeom>
            <a:gradFill rotWithShape="1">
              <a:gsLst>
                <a:gs pos="0">
                  <a:srgbClr val="C0C0C0"/>
                </a:gs>
                <a:gs pos="50000">
                  <a:srgbClr val="C0C0C0">
                    <a:gamma/>
                    <a:tint val="3137"/>
                    <a:invGamma/>
                  </a:srgbClr>
                </a:gs>
                <a:gs pos="100000">
                  <a:srgbClr val="C0C0C0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9" name="Oval 36"/>
          <p:cNvSpPr>
            <a:spLocks noChangeArrowheads="1"/>
          </p:cNvSpPr>
          <p:nvPr/>
        </p:nvSpPr>
        <p:spPr bwMode="auto">
          <a:xfrm rot="-495235">
            <a:off x="4114800" y="2857500"/>
            <a:ext cx="381000" cy="873125"/>
          </a:xfrm>
          <a:prstGeom prst="ellipse">
            <a:avLst/>
          </a:prstGeom>
          <a:solidFill>
            <a:srgbClr val="D7D7D7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Text Box 38"/>
          <p:cNvSpPr txBox="1">
            <a:spLocks noChangeArrowheads="1"/>
          </p:cNvSpPr>
          <p:nvPr/>
        </p:nvSpPr>
        <p:spPr bwMode="auto">
          <a:xfrm>
            <a:off x="5791200" y="253365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7B7B7B"/>
                </a:solidFill>
                <a:latin typeface="Arial" charset="0"/>
              </a:rPr>
              <a:t>S</a:t>
            </a:r>
          </a:p>
        </p:txBody>
      </p:sp>
      <p:grpSp>
        <p:nvGrpSpPr>
          <p:cNvPr id="41" name="Group 39"/>
          <p:cNvGrpSpPr>
            <a:grpSpLocks/>
          </p:cNvGrpSpPr>
          <p:nvPr/>
        </p:nvGrpSpPr>
        <p:grpSpPr bwMode="auto">
          <a:xfrm>
            <a:off x="4495800" y="1295400"/>
            <a:ext cx="3048000" cy="1371600"/>
            <a:chOff x="2400" y="1200"/>
            <a:chExt cx="1920" cy="864"/>
          </a:xfrm>
        </p:grpSpPr>
        <p:sp>
          <p:nvSpPr>
            <p:cNvPr id="42" name="Line 40"/>
            <p:cNvSpPr>
              <a:spLocks noChangeShapeType="1"/>
            </p:cNvSpPr>
            <p:nvPr/>
          </p:nvSpPr>
          <p:spPr bwMode="auto">
            <a:xfrm flipH="1">
              <a:off x="2400" y="1200"/>
              <a:ext cx="1920" cy="864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3" name="Line 41"/>
            <p:cNvSpPr>
              <a:spLocks noChangeShapeType="1"/>
            </p:cNvSpPr>
            <p:nvPr/>
          </p:nvSpPr>
          <p:spPr bwMode="auto">
            <a:xfrm flipH="1">
              <a:off x="3168" y="1572"/>
              <a:ext cx="336" cy="144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</p:grpSp>
      <p:grpSp>
        <p:nvGrpSpPr>
          <p:cNvPr id="44" name="Group 42"/>
          <p:cNvGrpSpPr>
            <a:grpSpLocks/>
          </p:cNvGrpSpPr>
          <p:nvPr/>
        </p:nvGrpSpPr>
        <p:grpSpPr bwMode="auto">
          <a:xfrm>
            <a:off x="4724400" y="2209800"/>
            <a:ext cx="2895600" cy="1371600"/>
            <a:chOff x="2544" y="1776"/>
            <a:chExt cx="1824" cy="864"/>
          </a:xfrm>
        </p:grpSpPr>
        <p:sp>
          <p:nvSpPr>
            <p:cNvPr id="45" name="Line 43"/>
            <p:cNvSpPr>
              <a:spLocks noChangeShapeType="1"/>
            </p:cNvSpPr>
            <p:nvPr/>
          </p:nvSpPr>
          <p:spPr bwMode="auto">
            <a:xfrm flipH="1">
              <a:off x="2544" y="1776"/>
              <a:ext cx="1824" cy="864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6" name="Line 44"/>
            <p:cNvSpPr>
              <a:spLocks noChangeShapeType="1"/>
            </p:cNvSpPr>
            <p:nvPr/>
          </p:nvSpPr>
          <p:spPr bwMode="auto">
            <a:xfrm flipH="1">
              <a:off x="3360" y="2064"/>
              <a:ext cx="384" cy="192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</p:grpSp>
      <p:grpSp>
        <p:nvGrpSpPr>
          <p:cNvPr id="47" name="Group 45"/>
          <p:cNvGrpSpPr>
            <a:grpSpLocks/>
          </p:cNvGrpSpPr>
          <p:nvPr/>
        </p:nvGrpSpPr>
        <p:grpSpPr bwMode="auto">
          <a:xfrm>
            <a:off x="4033838" y="2711450"/>
            <a:ext cx="534987" cy="1066800"/>
            <a:chOff x="2033" y="1392"/>
            <a:chExt cx="337" cy="672"/>
          </a:xfrm>
        </p:grpSpPr>
        <p:sp>
          <p:nvSpPr>
            <p:cNvPr id="48" name="Oval 46"/>
            <p:cNvSpPr>
              <a:spLocks noChangeArrowheads="1"/>
            </p:cNvSpPr>
            <p:nvPr/>
          </p:nvSpPr>
          <p:spPr bwMode="auto">
            <a:xfrm rot="31879680">
              <a:off x="2033" y="1392"/>
              <a:ext cx="337" cy="67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Oval 47"/>
            <p:cNvSpPr>
              <a:spLocks noChangeArrowheads="1"/>
            </p:cNvSpPr>
            <p:nvPr/>
          </p:nvSpPr>
          <p:spPr bwMode="auto">
            <a:xfrm rot="31941588">
              <a:off x="2064" y="1440"/>
              <a:ext cx="240" cy="585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25490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Oval 48"/>
            <p:cNvSpPr>
              <a:spLocks noChangeArrowheads="1"/>
            </p:cNvSpPr>
            <p:nvPr/>
          </p:nvSpPr>
          <p:spPr bwMode="auto">
            <a:xfrm rot="-495235">
              <a:off x="2076" y="1440"/>
              <a:ext cx="240" cy="576"/>
            </a:xfrm>
            <a:prstGeom prst="ellipse">
              <a:avLst/>
            </a:prstGeom>
            <a:solidFill>
              <a:srgbClr val="003366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Oval 49"/>
            <p:cNvSpPr>
              <a:spLocks noChangeArrowheads="1"/>
            </p:cNvSpPr>
            <p:nvPr/>
          </p:nvSpPr>
          <p:spPr bwMode="auto">
            <a:xfrm>
              <a:off x="2148" y="1488"/>
              <a:ext cx="48" cy="4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Oval 50"/>
            <p:cNvSpPr>
              <a:spLocks noChangeArrowheads="1"/>
            </p:cNvSpPr>
            <p:nvPr/>
          </p:nvSpPr>
          <p:spPr bwMode="auto">
            <a:xfrm>
              <a:off x="2208" y="1920"/>
              <a:ext cx="48" cy="4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3" name="Group 51"/>
          <p:cNvGrpSpPr>
            <a:grpSpLocks/>
          </p:cNvGrpSpPr>
          <p:nvPr/>
        </p:nvGrpSpPr>
        <p:grpSpPr bwMode="auto">
          <a:xfrm>
            <a:off x="4267200" y="2209800"/>
            <a:ext cx="3352800" cy="704850"/>
            <a:chOff x="2256" y="1776"/>
            <a:chExt cx="2112" cy="444"/>
          </a:xfrm>
        </p:grpSpPr>
        <p:sp>
          <p:nvSpPr>
            <p:cNvPr id="54" name="Line 52"/>
            <p:cNvSpPr>
              <a:spLocks noChangeShapeType="1"/>
            </p:cNvSpPr>
            <p:nvPr/>
          </p:nvSpPr>
          <p:spPr bwMode="auto">
            <a:xfrm flipV="1">
              <a:off x="2256" y="1776"/>
              <a:ext cx="2112" cy="444"/>
            </a:xfrm>
            <a:prstGeom prst="line">
              <a:avLst/>
            </a:prstGeom>
            <a:ln>
              <a:headEnd type="none" w="med" len="med"/>
              <a:tailEnd type="arrow" w="med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55" name="Line 53"/>
            <p:cNvSpPr>
              <a:spLocks noChangeShapeType="1"/>
            </p:cNvSpPr>
            <p:nvPr/>
          </p:nvSpPr>
          <p:spPr bwMode="auto">
            <a:xfrm flipV="1">
              <a:off x="3456" y="1920"/>
              <a:ext cx="204" cy="48"/>
            </a:xfrm>
            <a:prstGeom prst="line">
              <a:avLst/>
            </a:prstGeom>
            <a:ln>
              <a:headEnd type="none" w="med" len="med"/>
              <a:tailEnd type="arrow" w="med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</p:grpSp>
      <p:grpSp>
        <p:nvGrpSpPr>
          <p:cNvPr id="56" name="Group 54"/>
          <p:cNvGrpSpPr>
            <a:grpSpLocks/>
          </p:cNvGrpSpPr>
          <p:nvPr/>
        </p:nvGrpSpPr>
        <p:grpSpPr bwMode="auto">
          <a:xfrm>
            <a:off x="4343400" y="1314450"/>
            <a:ext cx="3200400" cy="2286000"/>
            <a:chOff x="2352" y="1200"/>
            <a:chExt cx="1968" cy="1440"/>
          </a:xfrm>
        </p:grpSpPr>
        <p:sp>
          <p:nvSpPr>
            <p:cNvPr id="57" name="Line 55"/>
            <p:cNvSpPr>
              <a:spLocks noChangeShapeType="1"/>
            </p:cNvSpPr>
            <p:nvPr/>
          </p:nvSpPr>
          <p:spPr bwMode="auto">
            <a:xfrm flipV="1">
              <a:off x="2352" y="1200"/>
              <a:ext cx="1968" cy="1440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58" name="Line 56"/>
            <p:cNvSpPr>
              <a:spLocks noChangeShapeType="1"/>
            </p:cNvSpPr>
            <p:nvPr/>
          </p:nvSpPr>
          <p:spPr bwMode="auto">
            <a:xfrm flipV="1">
              <a:off x="3408" y="1728"/>
              <a:ext cx="192" cy="144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59" name="Text Box 69"/>
          <p:cNvSpPr txBox="1">
            <a:spLocks noChangeArrowheads="1"/>
          </p:cNvSpPr>
          <p:nvPr/>
        </p:nvSpPr>
        <p:spPr bwMode="auto">
          <a:xfrm>
            <a:off x="179388" y="4724400"/>
            <a:ext cx="8964612" cy="457200"/>
          </a:xfrm>
          <a:prstGeom prst="rect">
            <a:avLst/>
          </a:prstGeom>
          <a:ln>
            <a:solidFill>
              <a:srgbClr val="F16127"/>
            </a:solidFill>
            <a:headEnd/>
            <a:tailEnd/>
          </a:ln>
          <a:scene3d>
            <a:camera prst="perspectiveContrastingRightFacing"/>
            <a:lightRig rig="threePt" dir="t"/>
          </a:scene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Làm thế nào để thu được chùm phản xạ là một chùm sáng song </a:t>
            </a:r>
            <a:r>
              <a:rPr lang="en-US" sz="2400" dirty="0" err="1" smtClean="0">
                <a:solidFill>
                  <a:schemeClr val="accent6">
                    <a:lumMod val="75000"/>
                  </a:schemeClr>
                </a:solidFill>
              </a:rPr>
              <a:t>song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?</a:t>
            </a:r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0" y="502920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2" name="Text Box 38"/>
          <p:cNvSpPr txBox="1">
            <a:spLocks noChangeArrowheads="1"/>
          </p:cNvSpPr>
          <p:nvPr/>
        </p:nvSpPr>
        <p:spPr bwMode="auto">
          <a:xfrm>
            <a:off x="533400" y="5314950"/>
            <a:ext cx="86106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dirty="0" smtClean="0">
                <a:solidFill>
                  <a:srgbClr val="F1612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→Một nguồn sáng nhỏ S đặt trước gương cầu lõm ở một vị trí thích hợp, có thể cho một chùm tia phản xạ song </a:t>
            </a:r>
            <a:r>
              <a:rPr lang="en-US" sz="2800" b="1" dirty="0" err="1" smtClean="0">
                <a:solidFill>
                  <a:srgbClr val="F1612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song</a:t>
            </a:r>
            <a:r>
              <a:rPr lang="en-US" sz="2800" b="1" dirty="0" smtClean="0">
                <a:solidFill>
                  <a:srgbClr val="F1612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.</a:t>
            </a:r>
            <a:endParaRPr lang="en-US" sz="2800" b="1" dirty="0">
              <a:solidFill>
                <a:srgbClr val="F16127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decel="100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decel="100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/>
      <p:bldP spid="59" grpId="0" animBg="1"/>
      <p:bldP spid="59" grpId="1" animBg="1"/>
      <p:bldP spid="59" grpId="2" animBg="1"/>
      <p:bldP spid="6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304800"/>
            <a:ext cx="8712200" cy="2519362"/>
          </a:xfrm>
        </p:spPr>
        <p:txBody>
          <a:bodyPr>
            <a:noAutofit/>
          </a:bodyPr>
          <a:lstStyle/>
          <a:p>
            <a:pPr algn="l" eaLnBrk="1" hangingPunct="1"/>
            <a:r>
              <a:rPr lang="en-US" sz="3600" dirty="0" smtClean="0">
                <a:solidFill>
                  <a:srgbClr val="F16127"/>
                </a:solidFill>
                <a:latin typeface="Times New Roman" pitchFamily="18" charset="0"/>
                <a:cs typeface="Times New Roman" pitchFamily="18" charset="0"/>
              </a:rPr>
              <a:t>Nhà bác học Ác-si-mét đã tạo gương cầu lõm bằng nhiều gương phẳng xếp theo hình vòng cung với mục đích để tập trung ánh sáng đốt cháy chiến thuyền của giặc. </a:t>
            </a:r>
          </a:p>
        </p:txBody>
      </p:sp>
      <p:pic>
        <p:nvPicPr>
          <p:cNvPr id="5" name="Picture 2" descr="Archimedes Death Ray Painting Burning Mirror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3200400"/>
            <a:ext cx="7848600" cy="34290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</TotalTime>
  <Words>646</Words>
  <Application>Microsoft Office PowerPoint</Application>
  <PresentationFormat>On-screen Show (4:3)</PresentationFormat>
  <Paragraphs>51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KẾT LUẬN</vt:lpstr>
      <vt:lpstr>PowerPoint Presentation</vt:lpstr>
      <vt:lpstr>PowerPoint Presentation</vt:lpstr>
      <vt:lpstr>PowerPoint Presentation</vt:lpstr>
      <vt:lpstr>PowerPoint Presentation</vt:lpstr>
      <vt:lpstr>Nhà bác học Ác-si-mét đã tạo gương cầu lõm bằng nhiều gương phẳng xếp theo hình vòng cung với mục đích để tập trung ánh sáng đốt cháy chiến thuyền của giặc. 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Admin</cp:lastModifiedBy>
  <cp:revision>22</cp:revision>
  <dcterms:created xsi:type="dcterms:W3CDTF">2017-10-15T01:52:05Z</dcterms:created>
  <dcterms:modified xsi:type="dcterms:W3CDTF">2019-10-08T16:43:14Z</dcterms:modified>
</cp:coreProperties>
</file>